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8" r:id="rId5"/>
    <p:sldId id="312" r:id="rId6"/>
    <p:sldId id="313" r:id="rId7"/>
    <p:sldId id="265" r:id="rId8"/>
    <p:sldId id="259" r:id="rId9"/>
    <p:sldId id="318" r:id="rId10"/>
    <p:sldId id="317" r:id="rId11"/>
    <p:sldId id="319" r:id="rId12"/>
    <p:sldId id="322" r:id="rId13"/>
    <p:sldId id="323" r:id="rId14"/>
    <p:sldId id="325" r:id="rId15"/>
    <p:sldId id="267" r:id="rId16"/>
    <p:sldId id="268" r:id="rId17"/>
    <p:sldId id="261" r:id="rId18"/>
    <p:sldId id="264" r:id="rId19"/>
    <p:sldId id="263" r:id="rId20"/>
    <p:sldId id="269" r:id="rId21"/>
    <p:sldId id="292" r:id="rId22"/>
    <p:sldId id="311" r:id="rId23"/>
    <p:sldId id="271" r:id="rId24"/>
    <p:sldId id="272" r:id="rId25"/>
    <p:sldId id="295" r:id="rId26"/>
    <p:sldId id="273" r:id="rId27"/>
    <p:sldId id="305" r:id="rId28"/>
    <p:sldId id="270" r:id="rId29"/>
    <p:sldId id="285" r:id="rId30"/>
    <p:sldId id="286" r:id="rId31"/>
    <p:sldId id="287" r:id="rId32"/>
    <p:sldId id="289" r:id="rId33"/>
    <p:sldId id="316" r:id="rId34"/>
    <p:sldId id="314" r:id="rId35"/>
    <p:sldId id="31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94"/>
  </p:normalViewPr>
  <p:slideViewPr>
    <p:cSldViewPr snapToGrid="0" snapToObjects="1">
      <p:cViewPr varScale="1">
        <p:scale>
          <a:sx n="63" d="100"/>
          <a:sy n="63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child in a garden&#10;&#10;AI-generated content may be incorrect.">
            <a:extLst>
              <a:ext uri="{FF2B5EF4-FFF2-40B4-BE49-F238E27FC236}">
                <a16:creationId xmlns:a16="http://schemas.microsoft.com/office/drawing/2014/main" id="{3B91B150-919B-9809-B6DB-34DC98BE1D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" t="14946" r="8339" b="6681"/>
          <a:stretch>
            <a:fillRect/>
          </a:stretch>
        </p:blipFill>
        <p:spPr>
          <a:xfrm>
            <a:off x="0" y="0"/>
            <a:ext cx="12178408" cy="685799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31123FA-BC76-8EEC-AA35-E2BB98B21C71}"/>
              </a:ext>
            </a:extLst>
          </p:cNvPr>
          <p:cNvSpPr/>
          <p:nvPr userDrawn="1"/>
        </p:nvSpPr>
        <p:spPr>
          <a:xfrm>
            <a:off x="13592" y="1"/>
            <a:ext cx="7964799" cy="68679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71000">
                <a:schemeClr val="accent4">
                  <a:lumMod val="0"/>
                  <a:alpha val="25175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logo with colorful people in a circle&#10;&#10;AI-generated content may be incorrect.">
            <a:extLst>
              <a:ext uri="{FF2B5EF4-FFF2-40B4-BE49-F238E27FC236}">
                <a16:creationId xmlns:a16="http://schemas.microsoft.com/office/drawing/2014/main" id="{84B7C3B8-3B7B-5587-9E73-E61076DE2F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5983" y="2068498"/>
            <a:ext cx="1604796" cy="1612901"/>
          </a:xfrm>
          <a:prstGeom prst="rect">
            <a:avLst/>
          </a:prstGeom>
        </p:spPr>
      </p:pic>
      <p:pic>
        <p:nvPicPr>
          <p:cNvPr id="12" name="Picture 11" descr="A red and black rectangle&#10;&#10;AI-generated content may be incorrect.">
            <a:extLst>
              <a:ext uri="{FF2B5EF4-FFF2-40B4-BE49-F238E27FC236}">
                <a16:creationId xmlns:a16="http://schemas.microsoft.com/office/drawing/2014/main" id="{6EC482B8-689C-E6F8-6579-EFCA2F798B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42992" y="5344438"/>
            <a:ext cx="5549008" cy="1523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E9008B-6424-32FE-3E76-636025D74EE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5983" y="6074744"/>
            <a:ext cx="4688731" cy="14280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8CF143D-B7AB-2E47-8CEB-D608E1623B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5984" y="4104291"/>
            <a:ext cx="11166015" cy="565469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4800" b="0" i="0" baseline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E918A4-2D6E-8142-B966-58BC7A986A6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025983" y="4751012"/>
            <a:ext cx="9214123" cy="477948"/>
          </a:xfrm>
        </p:spPr>
        <p:txBody>
          <a:bodyPr/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Avenir" panose="02000503020000020003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8790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7579A-9671-814E-86C7-1B1AECC17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C9367-C8BB-0742-9229-249477C38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295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D7FB4-04FC-2147-9328-748DF93C0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B3FE9-56A1-6148-9CF5-00F92E53AC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9971" y="2892287"/>
            <a:ext cx="5181600" cy="352416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8E6C52-6AF1-5849-8ED6-5A0C4366C3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3971" y="2892285"/>
            <a:ext cx="5181600" cy="352416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065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93F15-9B97-C340-BD04-17ABFCE49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78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456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092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ed and black background&#10;&#10;AI-generated content may be incorrect.">
            <a:extLst>
              <a:ext uri="{FF2B5EF4-FFF2-40B4-BE49-F238E27FC236}">
                <a16:creationId xmlns:a16="http://schemas.microsoft.com/office/drawing/2014/main" id="{D9B4F053-41C5-1978-9B9C-6242C4DEEEB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 descr="A colorful logo with black background&#10;&#10;AI-generated content may be incorrect.">
            <a:extLst>
              <a:ext uri="{FF2B5EF4-FFF2-40B4-BE49-F238E27FC236}">
                <a16:creationId xmlns:a16="http://schemas.microsoft.com/office/drawing/2014/main" id="{45797A0F-47F3-B9D2-8489-DAF5980AD5C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4000"/>
          </a:blip>
          <a:stretch>
            <a:fillRect/>
          </a:stretch>
        </p:blipFill>
        <p:spPr>
          <a:xfrm>
            <a:off x="5847997" y="808892"/>
            <a:ext cx="7673517" cy="767351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C1DF8C-359D-5B43-B0E0-47FDDD62D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296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AEE773-F9CC-784C-B6E6-CE144310C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2403231"/>
            <a:ext cx="9100929" cy="3550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88F964-8592-5D3B-BA1F-E73A278C281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70722" y="6083122"/>
            <a:ext cx="4081670" cy="124315"/>
          </a:xfrm>
          <a:prstGeom prst="rect">
            <a:avLst/>
          </a:prstGeom>
        </p:spPr>
      </p:pic>
      <p:pic>
        <p:nvPicPr>
          <p:cNvPr id="15" name="Picture 14" descr="A logo with colorful people in a circle&#10;&#10;AI-generated content may be incorrect.">
            <a:extLst>
              <a:ext uri="{FF2B5EF4-FFF2-40B4-BE49-F238E27FC236}">
                <a16:creationId xmlns:a16="http://schemas.microsoft.com/office/drawing/2014/main" id="{6B48B079-FE33-8D6B-358E-16480D66568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72852" y="4910657"/>
            <a:ext cx="1435305" cy="144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66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i="0" kern="1200" baseline="0">
          <a:solidFill>
            <a:schemeClr val="bg1"/>
          </a:solidFill>
          <a:latin typeface="Raleway" panose="020B05030301010600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30613"/>
        </a:buClr>
        <a:buFont typeface="Arial" panose="020B0604020202020204" pitchFamily="34" charset="0"/>
        <a:buChar char="•"/>
        <a:defRPr sz="2800" b="1" i="0" kern="1200" baseline="0">
          <a:solidFill>
            <a:schemeClr val="bg2">
              <a:lumMod val="10000"/>
            </a:schemeClr>
          </a:solidFill>
          <a:latin typeface="Raleway" panose="020B05030301010600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30613"/>
        </a:buClr>
        <a:buFont typeface="Arial" panose="020B0604020202020204" pitchFamily="34" charset="0"/>
        <a:buChar char="•"/>
        <a:defRPr sz="2800" b="1" i="0" kern="1200" baseline="0">
          <a:solidFill>
            <a:schemeClr val="bg2">
              <a:lumMod val="10000"/>
            </a:schemeClr>
          </a:solidFill>
          <a:latin typeface="Raleway" panose="020B05030301010600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30613"/>
        </a:buClr>
        <a:buFont typeface="Arial" panose="020B0604020202020204" pitchFamily="34" charset="0"/>
        <a:buChar char="•"/>
        <a:defRPr sz="2400" b="1" i="0" kern="1200" baseline="0">
          <a:solidFill>
            <a:schemeClr val="bg2">
              <a:lumMod val="10000"/>
            </a:schemeClr>
          </a:solidFill>
          <a:latin typeface="Raleway" panose="020B05030301010600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30613"/>
        </a:buClr>
        <a:buFont typeface="Arial" panose="020B0604020202020204" pitchFamily="34" charset="0"/>
        <a:buChar char="•"/>
        <a:defRPr sz="2200" b="1" i="0" kern="1200" baseline="0">
          <a:solidFill>
            <a:schemeClr val="bg2">
              <a:lumMod val="10000"/>
            </a:schemeClr>
          </a:solidFill>
          <a:latin typeface="Raleway" panose="020B05030301010600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30613"/>
        </a:buClr>
        <a:buFont typeface="Arial" panose="020B0604020202020204" pitchFamily="34" charset="0"/>
        <a:buChar char="•"/>
        <a:defRPr sz="1800" b="1" i="0" kern="1200" baseline="0">
          <a:solidFill>
            <a:schemeClr val="bg2">
              <a:lumMod val="10000"/>
            </a:schemeClr>
          </a:solidFill>
          <a:latin typeface="Raleway" panose="020B05030301010600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ssets.publishing.service.gov.uk/government/uploads/system/uploads/attachment_data/file/803816/STA198213e_2019_ks2_English_GPS_Paper1_questions.pdf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ssets.publishing.service.gov.uk/government/uploads/system/uploads/attachment_data/file/803818/STA198214e_2019_ks2_English_GPS_Paper2_spelling.pdf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hyperlink" Target="https://www.edshed.com/en-gb/Login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ssets.publishing.service.gov.uk/government/uploads/system/uploads/attachment_data/file/803853/STA198211e_2019_ks2_English_reading_Reading_booklet.pdf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hyperlink" Target="https://assets.publishing.service.gov.uk/government/uploads/system/uploads/attachment_data/file/803862/STA198210e_2019_ks2_English_reading_Reading_answer_booklet.pdf" TargetMode="Externa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ssets.publishing.service.gov.uk/government/uploads/system/uploads/attachment_data/file/804057/STA198217e_2019_ks2_mathematics_Paper2_reasoning.pdf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bitesize/subjects/z4mktcw" TargetMode="External"/><Relationship Id="rId2" Type="http://schemas.openxmlformats.org/officeDocument/2006/relationships/hyperlink" Target="https://uk.ixl.com/maths/year-6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47.png"/><Relationship Id="rId4" Type="http://schemas.openxmlformats.org/officeDocument/2006/relationships/hyperlink" Target="https://www.mathsgenie.co.uk/primary.php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media.gosh.nhs.uk/documents/Getting_a_good_nights_sleep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gif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4337" y="1265314"/>
            <a:ext cx="4299666" cy="3249131"/>
          </a:xfrm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GB" dirty="0">
                <a:solidFill>
                  <a:srgbClr val="92D050"/>
                </a:solidFill>
              </a:rPr>
              <a:t>Year 6 Parent Meeting</a:t>
            </a:r>
            <a:br>
              <a:rPr lang="en-GB" dirty="0">
                <a:solidFill>
                  <a:srgbClr val="92D050"/>
                </a:solidFill>
              </a:rPr>
            </a:br>
            <a:r>
              <a:rPr lang="en-GB" dirty="0">
                <a:solidFill>
                  <a:srgbClr val="92D050"/>
                </a:solidFill>
              </a:rPr>
              <a:t>- SATs week information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4335" y="4514446"/>
            <a:ext cx="5531933" cy="871042"/>
          </a:xfrm>
        </p:spPr>
        <p:txBody>
          <a:bodyPr>
            <a:normAutofit/>
          </a:bodyPr>
          <a:lstStyle/>
          <a:p>
            <a:pPr algn="l"/>
            <a:r>
              <a:rPr lang="en-GB" b="1" u="sng" dirty="0">
                <a:solidFill>
                  <a:srgbClr val="FF3399"/>
                </a:solidFill>
              </a:rPr>
              <a:t>Wednesday 28</a:t>
            </a:r>
            <a:r>
              <a:rPr lang="en-GB" b="1" u="sng" baseline="30000" dirty="0">
                <a:solidFill>
                  <a:srgbClr val="FF3399"/>
                </a:solidFill>
              </a:rPr>
              <a:t>th</a:t>
            </a:r>
            <a:r>
              <a:rPr lang="en-GB" b="1" u="sng" dirty="0">
                <a:solidFill>
                  <a:srgbClr val="FF3399"/>
                </a:solidFill>
              </a:rPr>
              <a:t> January 2026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28A8DE-0AC0-CE8B-5600-75992C217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8604" y="1699390"/>
            <a:ext cx="3765692" cy="346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94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8A5A5-39A7-A8BB-346B-A726FAA6A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0F354-0BCE-594B-8A66-D3576926D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87" y="233265"/>
            <a:ext cx="7333107" cy="58782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0B0F0"/>
                </a:solidFill>
                <a:latin typeface="XCCW Joined 19a" panose="03050602040000000000" pitchFamily="66" charset="0"/>
              </a:rPr>
              <a:t>Easter challenge booklets</a:t>
            </a:r>
            <a:r>
              <a:rPr lang="en-GB" sz="2400" dirty="0">
                <a:solidFill>
                  <a:schemeClr val="tx1"/>
                </a:solidFill>
                <a:latin typeface="XCCW Joined 19a" panose="03050602040000000000" pitchFamily="66" charset="0"/>
              </a:rPr>
              <a:t> </a:t>
            </a:r>
            <a:br>
              <a:rPr lang="en-GB" sz="2400" dirty="0">
                <a:solidFill>
                  <a:schemeClr val="tx1"/>
                </a:solidFill>
                <a:latin typeface="XCCW Joined 19a" panose="03050602040000000000" pitchFamily="66" charset="0"/>
              </a:rPr>
            </a:br>
            <a:r>
              <a:rPr lang="en-GB" sz="2400" dirty="0">
                <a:solidFill>
                  <a:schemeClr val="tx1"/>
                </a:solidFill>
                <a:latin typeface="XCCW Joined 19a" panose="03050602040000000000" pitchFamily="66" charset="0"/>
              </a:rPr>
              <a:t>These will be given to the children before they break up for Easter. </a:t>
            </a:r>
          </a:p>
          <a:p>
            <a:pPr marL="0" indent="0">
              <a:buNone/>
            </a:pPr>
            <a:endParaRPr lang="en-GB" sz="2800" dirty="0">
              <a:solidFill>
                <a:schemeClr val="tx1"/>
              </a:solidFill>
              <a:latin typeface="XCCW Joined 19a" panose="03050602040000000000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A8671E-5DAA-E248-2BEC-482E38AB7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501" y="1455828"/>
            <a:ext cx="4091285" cy="15764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E2F37D-8036-A722-BF8E-89A424C62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8" y="2866133"/>
            <a:ext cx="6798908" cy="39918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D561FF-D187-8B8C-BC72-F8B406479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6666" y="1004524"/>
            <a:ext cx="4185750" cy="29411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0EB353-A1FF-1836-B1E9-224B8C553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6666" y="4095404"/>
            <a:ext cx="4185750" cy="27625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2C9738-8CA6-4ECB-7559-8CA25825AE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2278" y="83489"/>
            <a:ext cx="2747754" cy="921035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B4FC17A-93E6-C20C-4AF7-E2C9E9418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1669" y="-38190"/>
            <a:ext cx="1000330" cy="9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43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7B82C-E0AC-4BC0-46A9-9BB61F427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88C5D-9AAF-FA29-126B-0C231602A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87" y="233265"/>
            <a:ext cx="9782282" cy="58782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0B0F0"/>
                </a:solidFill>
                <a:latin typeface="XCCW Joined 19a" panose="03050602040000000000" pitchFamily="66" charset="0"/>
              </a:rPr>
              <a:t>Easter challenge booklets</a:t>
            </a:r>
            <a:r>
              <a:rPr lang="en-GB" sz="2400" dirty="0">
                <a:solidFill>
                  <a:schemeClr val="tx1"/>
                </a:solidFill>
                <a:latin typeface="XCCW Joined 19a" panose="03050602040000000000" pitchFamily="66" charset="0"/>
              </a:rPr>
              <a:t> </a:t>
            </a:r>
            <a:br>
              <a:rPr lang="en-GB" sz="2400" dirty="0">
                <a:solidFill>
                  <a:schemeClr val="tx1"/>
                </a:solidFill>
                <a:latin typeface="XCCW Joined 19a" panose="03050602040000000000" pitchFamily="66" charset="0"/>
              </a:rPr>
            </a:br>
            <a:r>
              <a:rPr lang="en-GB" sz="2400" dirty="0">
                <a:solidFill>
                  <a:schemeClr val="tx1"/>
                </a:solidFill>
                <a:latin typeface="XCCW Joined 19a" panose="03050602040000000000" pitchFamily="66" charset="0"/>
              </a:rPr>
              <a:t>These will be given to the children </a:t>
            </a:r>
            <a:br>
              <a:rPr lang="en-GB" sz="2400" dirty="0">
                <a:solidFill>
                  <a:schemeClr val="tx1"/>
                </a:solidFill>
                <a:latin typeface="XCCW Joined 19a" panose="03050602040000000000" pitchFamily="66" charset="0"/>
              </a:rPr>
            </a:br>
            <a:r>
              <a:rPr lang="en-GB" sz="2400" dirty="0">
                <a:solidFill>
                  <a:schemeClr val="tx1"/>
                </a:solidFill>
                <a:latin typeface="XCCW Joined 19a" panose="03050602040000000000" pitchFamily="66" charset="0"/>
              </a:rPr>
              <a:t>before they break up for Easter.</a:t>
            </a:r>
            <a:endParaRPr lang="en-GB" sz="2800" dirty="0">
              <a:solidFill>
                <a:schemeClr val="tx1"/>
              </a:solidFill>
              <a:latin typeface="XCCW Joined 19a" panose="03050602040000000000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BA780C-BFFE-600D-ED77-39A725508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77" y="1498556"/>
            <a:ext cx="3765907" cy="1168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D3303D-6D72-244A-AF32-3E7E7C777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77" y="2539434"/>
            <a:ext cx="4080947" cy="27857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88533A-4B90-36D6-FD9C-5B1412D57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796" y="4165631"/>
            <a:ext cx="3697204" cy="25441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A986E6-188E-0D42-CF10-C3A4FDA31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7560" y="103123"/>
            <a:ext cx="2464106" cy="12885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EEF3D6-4A3D-07B8-BBCF-4468306E67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6052" y="1389341"/>
            <a:ext cx="4618120" cy="523539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20AD2D0-C29E-5A10-E8EF-251CC13B3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1669" y="-38190"/>
            <a:ext cx="1000330" cy="9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811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053" y="3082375"/>
            <a:ext cx="9851394" cy="1143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6000" u="sng" dirty="0">
                <a:solidFill>
                  <a:schemeClr val="tx1"/>
                </a:solidFill>
              </a:rPr>
              <a:t>English </a:t>
            </a:r>
            <a:br>
              <a:rPr lang="en-GB" sz="6000" u="sng" dirty="0">
                <a:solidFill>
                  <a:schemeClr val="tx1"/>
                </a:solidFill>
              </a:rPr>
            </a:br>
            <a:r>
              <a:rPr lang="en-GB" sz="6000" dirty="0">
                <a:solidFill>
                  <a:schemeClr val="tx1"/>
                </a:solidFill>
              </a:rPr>
              <a:t>GRAMMAR, PUNCTUATION AND SPELLING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45E11F-AB1B-BC07-B836-82268EA1A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1669" y="-38190"/>
            <a:ext cx="1000330" cy="9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718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2390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9600" dirty="0"/>
              <a:t>Paper 1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902036" y="213020"/>
          <a:ext cx="3000895" cy="6290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00895">
                  <a:extLst>
                    <a:ext uri="{9D8B030D-6E8A-4147-A177-3AD203B41FA5}">
                      <a16:colId xmlns:a16="http://schemas.microsoft.com/office/drawing/2014/main" val="2331021137"/>
                    </a:ext>
                  </a:extLst>
                </a:gridCol>
              </a:tblGrid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Exclamation mark inside inverted commas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3124292510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Adding a prefix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4044072328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Possessive apostrophe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2406529275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Subject/verb agreement (was/were)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3258438551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Purpose of commas (separating clauses)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2144393072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Function of sentences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1489836544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Identify adverbs in a sentence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2082027355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Identify verbs in a sentence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779238888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Awareness of sentence breaks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3862995037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Correct use of inverted commas in a sentence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1663775115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Correct use of capital letters in a sentence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2070320828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Correct use of Standard English (weren't)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3851234016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Identify prepositions in a sentence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227117833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Punctuation errors in a sentence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3328482604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Function of 'back' in a sentence (adverb/adjective/noun)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3014606618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Insert full stop and question mark into a passage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3994259074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Contraction to complete a sentence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1677523252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Identify a noun phrase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4084464714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Change a question into a command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2060746678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Correct use of commas to mark a fronted adverbial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2879232228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Correct determiner to complete sentences (a/an/the)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2897048728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Use possessive pronouns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2558298519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Match words to synonyms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744172356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Modal verbs for certainty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1657115129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Correct use of hyphens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2969835026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Identify pronouns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2933889949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Identify past tense verbs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678140957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Form an adjective from a verb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643325009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Identify subordinate clauses in sentences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2684811704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Correct use of dash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3230117886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Present progressive tense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1337840225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Adding a suffix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1961775842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Use a relative clause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1144632397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Active or passive voice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1458493642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Identify adjectives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1142606562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Demonstrate direct speech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1272492341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Correct use of a semi-colon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4265944380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Past perfect or present perfect tense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3226329732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Subjunctive form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351676752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Meaning of root word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1686649921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Identify adverbial phrase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432052634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Identify subject/object in a sentence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257237331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Form a sentence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2300638126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Adding a suffix to make a noun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3303885771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Identify conjunctions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3275656217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Use simple past tense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2934742105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Identify subordinating and co-ordinating conjunction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1676226547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Correct use of brackets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176960446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How the hyphen changes meaning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1608417583"/>
                  </a:ext>
                </a:extLst>
              </a:tr>
              <a:tr h="7762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Identify nouns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1" marR="3881" marT="3881" marB="0" anchor="b"/>
                </a:tc>
                <a:extLst>
                  <a:ext uri="{0D108BD9-81ED-4DB2-BD59-A6C34878D82A}">
                    <a16:rowId xmlns:a16="http://schemas.microsoft.com/office/drawing/2014/main" val="1203974726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B933027-3D2F-59CA-29A4-F1894CB51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08" y="1473548"/>
            <a:ext cx="4317160" cy="39109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03E90B-157B-8265-28C6-E190182085A1}"/>
              </a:ext>
            </a:extLst>
          </p:cNvPr>
          <p:cNvSpPr txBox="1"/>
          <p:nvPr/>
        </p:nvSpPr>
        <p:spPr>
          <a:xfrm>
            <a:off x="599536" y="5597471"/>
            <a:ext cx="46194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2019 key stage 2 English grammar, punctuation and spelling Paper 1: questions (publishing.service.gov.uk)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EF8B53-ECF7-9EFD-BF38-6C2237BCE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1669" y="-38190"/>
            <a:ext cx="1000330" cy="9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115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7239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GB" sz="9600" dirty="0">
                <a:solidFill>
                  <a:schemeClr val="bg1"/>
                </a:solidFill>
              </a:rPr>
              <a:t>Paper 2 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417425" y="571500"/>
          <a:ext cx="2027151" cy="5676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27151">
                  <a:extLst>
                    <a:ext uri="{9D8B030D-6E8A-4147-A177-3AD203B41FA5}">
                      <a16:colId xmlns:a16="http://schemas.microsoft.com/office/drawing/2014/main" val="335693492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grey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452975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strength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58977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gathering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127040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variable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729165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knight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264504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confident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277211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cough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404673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suffering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92909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imagination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239508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symbol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20618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measure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313398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dismayed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358942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precious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969858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seriously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60585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courage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88698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artificial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283431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determined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828499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unscented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94576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choir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082603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receipt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743440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D5D0AF5-3683-4B0D-4ABB-7DC4A56D0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647" y="1509621"/>
            <a:ext cx="4039705" cy="40397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07303C-A1CD-E8A0-F6BA-D86989507316}"/>
              </a:ext>
            </a:extLst>
          </p:cNvPr>
          <p:cNvSpPr txBox="1"/>
          <p:nvPr/>
        </p:nvSpPr>
        <p:spPr>
          <a:xfrm>
            <a:off x="694427" y="5640169"/>
            <a:ext cx="49449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2019 key stage 2 English grammar, punctuation and spelling Paper 2: spelling (publishing.service.gov.uk)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5470C2-F97C-AD4F-380F-C490E7AD8B0C}"/>
              </a:ext>
            </a:extLst>
          </p:cNvPr>
          <p:cNvSpPr txBox="1"/>
          <p:nvPr/>
        </p:nvSpPr>
        <p:spPr>
          <a:xfrm>
            <a:off x="6309827" y="48280"/>
            <a:ext cx="64241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Example of the 20 spellings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989035-CC6C-C68A-17ED-87709CEC6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1669" y="-38190"/>
            <a:ext cx="1000330" cy="9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176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year 3 4 spelling 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4" y="1063621"/>
            <a:ext cx="7932709" cy="554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287921" y="199545"/>
            <a:ext cx="7239000" cy="73206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en-GB" dirty="0">
                <a:solidFill>
                  <a:schemeClr val="bg1"/>
                </a:solidFill>
              </a:rPr>
              <a:t>Year 3 and 4 Spellings for Writing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EF34713-701B-2310-80C5-D45698F43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1669" y="-38190"/>
            <a:ext cx="1000330" cy="9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451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87921" y="199545"/>
            <a:ext cx="7239000" cy="73206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en-GB" dirty="0">
                <a:solidFill>
                  <a:schemeClr val="bg1"/>
                </a:solidFill>
              </a:rPr>
              <a:t>Year 5 and 6 Spellings for Writing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9" t="28548" r="44656" b="17314"/>
          <a:stretch>
            <a:fillRect/>
          </a:stretch>
        </p:blipFill>
        <p:spPr bwMode="auto">
          <a:xfrm>
            <a:off x="1288473" y="1135178"/>
            <a:ext cx="7239000" cy="497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EdShed Web Game - Spelling Shed and MathShed">
            <a:extLst>
              <a:ext uri="{FF2B5EF4-FFF2-40B4-BE49-F238E27FC236}">
                <a16:creationId xmlns:a16="http://schemas.microsoft.com/office/drawing/2014/main" id="{F94E6401-915E-9B37-0860-03D25F1D3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739" y="5258280"/>
            <a:ext cx="42576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D4C836-D470-EA1F-5AAB-9FD98FCC9393}"/>
              </a:ext>
            </a:extLst>
          </p:cNvPr>
          <p:cNvSpPr txBox="1"/>
          <p:nvPr/>
        </p:nvSpPr>
        <p:spPr>
          <a:xfrm>
            <a:off x="8630815" y="4957570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hlinkClick r:id="rId4"/>
              </a:rPr>
              <a:t>EdShed</a:t>
            </a:r>
            <a:endParaRPr lang="en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A99C4E1-D046-9921-307E-418B14086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1669" y="-38190"/>
            <a:ext cx="1000330" cy="9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943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21303184">
            <a:off x="8263623" y="3606388"/>
            <a:ext cx="3785200" cy="3109474"/>
            <a:chOff x="5178830" y="1426549"/>
            <a:chExt cx="2352502" cy="1973356"/>
          </a:xfrm>
        </p:grpSpPr>
        <p:sp>
          <p:nvSpPr>
            <p:cNvPr id="5" name="5-Point Star 4"/>
            <p:cNvSpPr/>
            <p:nvPr/>
          </p:nvSpPr>
          <p:spPr>
            <a:xfrm>
              <a:off x="5178830" y="1426549"/>
              <a:ext cx="2352502" cy="1973356"/>
            </a:xfrm>
            <a:prstGeom prst="star5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73136" y="2187636"/>
              <a:ext cx="1205346" cy="1106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Reading Speed:</a:t>
              </a:r>
            </a:p>
            <a:p>
              <a:pPr algn="ctr"/>
              <a:r>
                <a:rPr lang="en-GB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A minimum of 90 words per minute.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 rot="879395">
            <a:off x="9008252" y="330706"/>
            <a:ext cx="2998055" cy="2986148"/>
            <a:chOff x="5178830" y="1426549"/>
            <a:chExt cx="2352502" cy="1973356"/>
          </a:xfrm>
        </p:grpSpPr>
        <p:sp>
          <p:nvSpPr>
            <p:cNvPr id="8" name="5-Point Star 7"/>
            <p:cNvSpPr/>
            <p:nvPr/>
          </p:nvSpPr>
          <p:spPr>
            <a:xfrm>
              <a:off x="5178830" y="1426549"/>
              <a:ext cx="2352502" cy="1973356"/>
            </a:xfrm>
            <a:prstGeom prst="star5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29395" y="2180369"/>
              <a:ext cx="1205346" cy="79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Reading stamina and resilience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190CB9B-A29D-AA20-8B1A-4C400914A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66" y="121414"/>
            <a:ext cx="2807441" cy="41665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94D9CC-30BF-3BC6-535B-0C5AB162ACA1}"/>
              </a:ext>
            </a:extLst>
          </p:cNvPr>
          <p:cNvSpPr txBox="1"/>
          <p:nvPr/>
        </p:nvSpPr>
        <p:spPr>
          <a:xfrm>
            <a:off x="394658" y="4397315"/>
            <a:ext cx="26365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2019 key stage 2 English reading booklet (publishing.service.gov.uk)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5E9C56-3739-3791-0642-B24A57555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409" y="121414"/>
            <a:ext cx="3991302" cy="416655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D3AC0ED-CA38-07CC-831A-7DB991B02838}"/>
              </a:ext>
            </a:extLst>
          </p:cNvPr>
          <p:cNvSpPr txBox="1"/>
          <p:nvPr/>
        </p:nvSpPr>
        <p:spPr>
          <a:xfrm>
            <a:off x="3546260" y="4397315"/>
            <a:ext cx="35754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5"/>
              </a:rPr>
              <a:t>2019 key stage 2 English reading </a:t>
            </a:r>
            <a:r>
              <a:rPr lang="en-GB" dirty="0" err="1">
                <a:hlinkClick r:id="rId5"/>
              </a:rPr>
              <a:t>Reading</a:t>
            </a:r>
            <a:r>
              <a:rPr lang="en-GB" dirty="0">
                <a:hlinkClick r:id="rId5"/>
              </a:rPr>
              <a:t> answer booklet (publishing.service.gov.uk)</a:t>
            </a:r>
            <a:endParaRPr lang="en-GB" dirty="0"/>
          </a:p>
        </p:txBody>
      </p:sp>
      <p:pic>
        <p:nvPicPr>
          <p:cNvPr id="3074" name="Picture 2" descr="What Is 1 Hour">
            <a:extLst>
              <a:ext uri="{FF2B5EF4-FFF2-40B4-BE49-F238E27FC236}">
                <a16:creationId xmlns:a16="http://schemas.microsoft.com/office/drawing/2014/main" id="{A58A3FFA-C09F-9AA6-A656-ED0B44326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4"/>
          <a:stretch/>
        </p:blipFill>
        <p:spPr bwMode="auto">
          <a:xfrm>
            <a:off x="7270156" y="467541"/>
            <a:ext cx="1621417" cy="178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97BE84E-98B3-B2BF-113F-3E0EBB499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1669" y="-38190"/>
            <a:ext cx="1000330" cy="9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9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What Is 1 Hour">
            <a:extLst>
              <a:ext uri="{FF2B5EF4-FFF2-40B4-BE49-F238E27FC236}">
                <a16:creationId xmlns:a16="http://schemas.microsoft.com/office/drawing/2014/main" id="{CE3A8DEA-6E3C-DF9C-E099-69FF1C8CD3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4"/>
          <a:stretch/>
        </p:blipFill>
        <p:spPr bwMode="auto">
          <a:xfrm>
            <a:off x="7925165" y="4948221"/>
            <a:ext cx="1621417" cy="178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S3 SATs 2025: Reading paper analysis | LbQ | LbQ Primary">
            <a:extLst>
              <a:ext uri="{FF2B5EF4-FFF2-40B4-BE49-F238E27FC236}">
                <a16:creationId xmlns:a16="http://schemas.microsoft.com/office/drawing/2014/main" id="{9AAD27C5-521E-EC80-D0D4-D835EFF26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27449"/>
            <a:ext cx="12192000" cy="426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678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70 Reading Quotes for Kids Like Tickets to New Worlds">
            <a:extLst>
              <a:ext uri="{FF2B5EF4-FFF2-40B4-BE49-F238E27FC236}">
                <a16:creationId xmlns:a16="http://schemas.microsoft.com/office/drawing/2014/main" id="{CF9D4E4E-EC6E-868D-0A7C-2388B4C182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430296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Image result for children who read quotes">
            <a:extLst>
              <a:ext uri="{FF2B5EF4-FFF2-40B4-BE49-F238E27FC236}">
                <a16:creationId xmlns:a16="http://schemas.microsoft.com/office/drawing/2014/main" id="{81ED1BEF-75DC-7890-3599-F4FB05FE5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20" y="1175532"/>
            <a:ext cx="2702645" cy="268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children who read quotes">
            <a:extLst>
              <a:ext uri="{FF2B5EF4-FFF2-40B4-BE49-F238E27FC236}">
                <a16:creationId xmlns:a16="http://schemas.microsoft.com/office/drawing/2014/main" id="{EC71D13C-EFC7-8CA8-ACEF-6004CFBB9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20" y="3974355"/>
            <a:ext cx="2702645" cy="270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IKE my Facebook page for more inspirational quotes and wonderful books ...">
            <a:extLst>
              <a:ext uri="{FF2B5EF4-FFF2-40B4-BE49-F238E27FC236}">
                <a16:creationId xmlns:a16="http://schemas.microsoft.com/office/drawing/2014/main" id="{EFA94345-E866-2B72-D2BB-145364E8E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578" y="2320927"/>
            <a:ext cx="4283702" cy="4268880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e Inside Story – Reading Plus - Teachwire">
            <a:extLst>
              <a:ext uri="{FF2B5EF4-FFF2-40B4-BE49-F238E27FC236}">
                <a16:creationId xmlns:a16="http://schemas.microsoft.com/office/drawing/2014/main" id="{1B7850F3-36B6-9EDA-F639-A56CC2A03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462" y="1292166"/>
            <a:ext cx="366659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516F1A-671E-4CCC-640B-6F3C8BAB2C2F}"/>
              </a:ext>
            </a:extLst>
          </p:cNvPr>
          <p:cNvSpPr txBox="1"/>
          <p:nvPr/>
        </p:nvSpPr>
        <p:spPr>
          <a:xfrm>
            <a:off x="3628273" y="3684438"/>
            <a:ext cx="35297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dirty="0">
                <a:highlight>
                  <a:srgbClr val="81E8F3"/>
                </a:highlight>
              </a:rPr>
              <a:t>All pupils have a login </a:t>
            </a:r>
          </a:p>
          <a:p>
            <a:pPr algn="ctr">
              <a:defRPr/>
            </a:pPr>
            <a:r>
              <a:rPr lang="en-GB" sz="2400" dirty="0">
                <a:highlight>
                  <a:srgbClr val="81E8F3"/>
                </a:highlight>
              </a:rPr>
              <a:t>They should read on Reading Plus </a:t>
            </a:r>
            <a:r>
              <a:rPr lang="en-GB" sz="2400" u="sng" dirty="0">
                <a:highlight>
                  <a:srgbClr val="81E8F3"/>
                </a:highlight>
              </a:rPr>
              <a:t>DAILY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D022668-4733-09AD-8B95-A7D2E3978C21}"/>
              </a:ext>
            </a:extLst>
          </p:cNvPr>
          <p:cNvSpPr txBox="1">
            <a:spLocks/>
          </p:cNvSpPr>
          <p:nvPr/>
        </p:nvSpPr>
        <p:spPr>
          <a:xfrm>
            <a:off x="756732" y="-190367"/>
            <a:ext cx="9851394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en-GB" sz="9600" dirty="0">
                <a:solidFill>
                  <a:schemeClr val="bg1"/>
                </a:solidFill>
              </a:rPr>
              <a:t>READING</a:t>
            </a:r>
          </a:p>
          <a:p>
            <a:pPr algn="ctr">
              <a:defRPr/>
            </a:pPr>
            <a:endParaRPr lang="en-GB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911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0B031-E447-1418-93BF-1B77B888F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Reminder - The Year 6 team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7F7D5-E38D-A9A4-FA08-631C23F7F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81358"/>
            <a:ext cx="12512351" cy="4697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latin typeface="XCCW Joined 19a" panose="03050602040000000000" pitchFamily="66" charset="0"/>
              </a:rPr>
              <a:t>Mrs J Price – KS2 Assistant Headteacher </a:t>
            </a:r>
            <a:br>
              <a:rPr lang="en-GB" sz="2000" dirty="0">
                <a:latin typeface="XCCW Joined 19a" panose="03050602040000000000" pitchFamily="66" charset="0"/>
              </a:rPr>
            </a:br>
            <a:endParaRPr lang="en-GB" sz="2000" dirty="0">
              <a:latin typeface="XCCW Joined 19a" panose="03050602040000000000" pitchFamily="66" charset="0"/>
            </a:endParaRPr>
          </a:p>
          <a:p>
            <a:pPr marL="0" indent="0">
              <a:buNone/>
            </a:pPr>
            <a:r>
              <a:rPr lang="en-GB" sz="2000" b="1" u="sng" dirty="0">
                <a:latin typeface="XCCW Joined 19a" panose="03050602040000000000" pitchFamily="66" charset="0"/>
              </a:rPr>
              <a:t>Teachers </a:t>
            </a:r>
            <a:br>
              <a:rPr lang="en-GB" sz="2000" b="1" u="sng" dirty="0">
                <a:latin typeface="XCCW Joined 19a" panose="03050602040000000000" pitchFamily="66" charset="0"/>
              </a:rPr>
            </a:br>
            <a:r>
              <a:rPr lang="en-GB" sz="2000" dirty="0">
                <a:latin typeface="XCCW Joined 19a" panose="03050602040000000000" pitchFamily="66" charset="0"/>
              </a:rPr>
              <a:t>Miss Tate		Mrs Ransom		Mrs Colclough	   Miss Showell 	</a:t>
            </a:r>
          </a:p>
          <a:p>
            <a:pPr marL="0" indent="0">
              <a:buNone/>
            </a:pPr>
            <a:endParaRPr lang="en-GB" sz="2000" b="1" u="sng" dirty="0">
              <a:latin typeface="XCCW Joined 19a" panose="03050602040000000000" pitchFamily="66" charset="0"/>
            </a:endParaRPr>
          </a:p>
          <a:p>
            <a:pPr marL="0" indent="0">
              <a:buNone/>
            </a:pPr>
            <a:r>
              <a:rPr lang="en-GB" sz="2000" b="1" u="sng" dirty="0">
                <a:latin typeface="XCCW Joined 19a" panose="03050602040000000000" pitchFamily="66" charset="0"/>
              </a:rPr>
              <a:t>HLTA/TAs</a:t>
            </a:r>
          </a:p>
          <a:p>
            <a:pPr marL="0" indent="0">
              <a:buNone/>
            </a:pPr>
            <a:r>
              <a:rPr lang="en-GB" sz="2000" dirty="0">
                <a:latin typeface="XCCW Joined 19a" panose="03050602040000000000" pitchFamily="66" charset="0"/>
              </a:rPr>
              <a:t>Ms Hussain 		Mr </a:t>
            </a:r>
            <a:r>
              <a:rPr lang="en-GB" sz="2000" dirty="0" err="1">
                <a:latin typeface="XCCW Joined 19a" panose="03050602040000000000" pitchFamily="66" charset="0"/>
              </a:rPr>
              <a:t>Taqawi</a:t>
            </a:r>
            <a:r>
              <a:rPr lang="en-GB" sz="2000" dirty="0">
                <a:latin typeface="XCCW Joined 19a" panose="03050602040000000000" pitchFamily="66" charset="0"/>
              </a:rPr>
              <a:t> 	      Mr Haley        Mrs Hynes		</a:t>
            </a:r>
          </a:p>
          <a:p>
            <a:pPr marL="0" indent="0">
              <a:buNone/>
            </a:pPr>
            <a:endParaRPr lang="en-GB" sz="2000" dirty="0">
              <a:latin typeface="XCCW Joined 19a" panose="03050602040000000000" pitchFamily="66" charset="0"/>
            </a:endParaRPr>
          </a:p>
          <a:p>
            <a:pPr marL="0" indent="0">
              <a:buNone/>
            </a:pPr>
            <a:r>
              <a:rPr lang="en-GB" sz="2000" dirty="0">
                <a:latin typeface="XCCW Joined 19a" panose="03050602040000000000" pitchFamily="66" charset="0"/>
              </a:rPr>
              <a:t>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E83D755-6DF8-0190-A0AC-3B745B0AC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1669" y="-38190"/>
            <a:ext cx="1000330" cy="9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546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64831"/>
            <a:ext cx="12192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GB" sz="8000" dirty="0">
                <a:solidFill>
                  <a:schemeClr val="bg1"/>
                </a:solidFill>
              </a:rPr>
              <a:t>Paper 1 - Arithmetic</a:t>
            </a:r>
          </a:p>
          <a:p>
            <a:pPr>
              <a:defRPr/>
            </a:pPr>
            <a:endParaRPr lang="en-GB" sz="8000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 rot="985860">
            <a:off x="7210311" y="1459250"/>
            <a:ext cx="2511760" cy="2329252"/>
            <a:chOff x="6361291" y="570103"/>
            <a:chExt cx="1561059" cy="1478206"/>
          </a:xfrm>
        </p:grpSpPr>
        <p:sp>
          <p:nvSpPr>
            <p:cNvPr id="5" name="5-Point Star 4"/>
            <p:cNvSpPr/>
            <p:nvPr/>
          </p:nvSpPr>
          <p:spPr>
            <a:xfrm>
              <a:off x="6361291" y="570103"/>
              <a:ext cx="1561059" cy="1478206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532930" y="1218143"/>
              <a:ext cx="1205346" cy="585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Number </a:t>
              </a:r>
            </a:p>
            <a:p>
              <a:pPr algn="ctr"/>
              <a:r>
                <a:rPr lang="en-GB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bonds</a:t>
              </a:r>
            </a:p>
            <a:p>
              <a:pPr algn="ctr"/>
              <a:endParaRPr lang="en-GB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7" name="5-Point Star 6"/>
          <p:cNvSpPr/>
          <p:nvPr/>
        </p:nvSpPr>
        <p:spPr>
          <a:xfrm rot="20411877">
            <a:off x="5157092" y="3249446"/>
            <a:ext cx="2511760" cy="232925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 rot="20411877">
            <a:off x="5542345" y="4309749"/>
            <a:ext cx="19394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Four </a:t>
            </a:r>
          </a:p>
          <a:p>
            <a:pPr algn="ctr"/>
            <a:r>
              <a:rPr lang="en-GB" sz="1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operations</a:t>
            </a:r>
          </a:p>
          <a:p>
            <a:pPr algn="ctr"/>
            <a:endParaRPr lang="en-GB" sz="1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0242" name="Picture 2" descr="Image result for times tables rockstar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020" y="3123266"/>
            <a:ext cx="2205240" cy="220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6" descr="Image result for pixl times table ap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5-Point Star 6">
            <a:extLst>
              <a:ext uri="{FF2B5EF4-FFF2-40B4-BE49-F238E27FC236}">
                <a16:creationId xmlns:a16="http://schemas.microsoft.com/office/drawing/2014/main" id="{6C292962-9631-A434-A55F-1AC3604ED5F2}"/>
              </a:ext>
            </a:extLst>
          </p:cNvPr>
          <p:cNvSpPr/>
          <p:nvPr/>
        </p:nvSpPr>
        <p:spPr>
          <a:xfrm rot="1225945">
            <a:off x="7431613" y="4065692"/>
            <a:ext cx="2511760" cy="232925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3D715D-D3D1-B2E9-905E-3FEBF8496EEB}"/>
              </a:ext>
            </a:extLst>
          </p:cNvPr>
          <p:cNvSpPr txBox="1"/>
          <p:nvPr/>
        </p:nvSpPr>
        <p:spPr>
          <a:xfrm rot="1225945">
            <a:off x="7683357" y="5224865"/>
            <a:ext cx="1939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FDP</a:t>
            </a:r>
          </a:p>
          <a:p>
            <a:pPr algn="ctr"/>
            <a:endParaRPr lang="en-GB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2" name="5-Point Star 6">
            <a:extLst>
              <a:ext uri="{FF2B5EF4-FFF2-40B4-BE49-F238E27FC236}">
                <a16:creationId xmlns:a16="http://schemas.microsoft.com/office/drawing/2014/main" id="{9CB4E05C-2847-B293-8838-70F23E66755A}"/>
              </a:ext>
            </a:extLst>
          </p:cNvPr>
          <p:cNvSpPr/>
          <p:nvPr/>
        </p:nvSpPr>
        <p:spPr>
          <a:xfrm rot="582128">
            <a:off x="9401260" y="310388"/>
            <a:ext cx="2511760" cy="232925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4182A5-9D5F-6A33-0966-72586C105496}"/>
              </a:ext>
            </a:extLst>
          </p:cNvPr>
          <p:cNvSpPr txBox="1"/>
          <p:nvPr/>
        </p:nvSpPr>
        <p:spPr>
          <a:xfrm rot="582128">
            <a:off x="9679913" y="1292191"/>
            <a:ext cx="1939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Negative numbers</a:t>
            </a:r>
          </a:p>
          <a:p>
            <a:pPr algn="ctr"/>
            <a:endParaRPr lang="en-GB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90AC33-CB43-5605-1084-F98CEC080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7" y="1402383"/>
            <a:ext cx="4227545" cy="4227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EC9FE6-C56E-7044-AE98-4E80E5ECB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1669" y="-38190"/>
            <a:ext cx="1000330" cy="9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40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64831"/>
            <a:ext cx="12192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GB" sz="8000" dirty="0">
                <a:solidFill>
                  <a:schemeClr val="bg1"/>
                </a:solidFill>
              </a:rPr>
              <a:t>Paper 2 - Reasoning</a:t>
            </a:r>
          </a:p>
          <a:p>
            <a:pPr>
              <a:defRPr/>
            </a:pPr>
            <a:endParaRPr lang="en-GB" sz="8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69102E-5CEA-C2D9-D47A-915530BAF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016" y="1340619"/>
            <a:ext cx="3833740" cy="39301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72D568-2DF6-BD58-FE57-703CDB19D969}"/>
              </a:ext>
            </a:extLst>
          </p:cNvPr>
          <p:cNvSpPr txBox="1"/>
          <p:nvPr/>
        </p:nvSpPr>
        <p:spPr>
          <a:xfrm>
            <a:off x="854016" y="5969804"/>
            <a:ext cx="63619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2019 key stage 2 mathematics Paper 2: reasoning (publishing.service.gov.uk)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D789A4-FB94-1BF7-D868-640E6C18B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560" y="1340619"/>
            <a:ext cx="5935731" cy="47601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5FF5B-20AD-5DD7-7EE6-A0C12BC7C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1669" y="-38190"/>
            <a:ext cx="1000330" cy="9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409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B5F7E0-6A03-35F6-0205-3013BEE9C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68" y="1"/>
            <a:ext cx="5122192" cy="44059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98A378-0E52-6303-71BC-7DB6B321B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250" y="0"/>
            <a:ext cx="493175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71D01D-1A99-674F-FC58-5C8EF3DC5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841" y="3215946"/>
            <a:ext cx="4064000" cy="3642054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513E006-D8E3-D9F6-9E6E-E9C8638C9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1669" y="-38190"/>
            <a:ext cx="1000330" cy="9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502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64831"/>
            <a:ext cx="12192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GB" sz="8000" dirty="0">
                <a:solidFill>
                  <a:schemeClr val="bg1"/>
                </a:solidFill>
              </a:rPr>
              <a:t>Paper 3 - Reasoning</a:t>
            </a:r>
          </a:p>
          <a:p>
            <a:pPr>
              <a:defRPr/>
            </a:pPr>
            <a:endParaRPr lang="en-GB" sz="8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7481F4-F410-05A7-3CAB-C928E45D7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041" y="1242204"/>
            <a:ext cx="5059861" cy="51154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F03DC6-5091-7947-6FF7-5C2262900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1669" y="-38190"/>
            <a:ext cx="1000330" cy="9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513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0C2860-2890-194C-1E07-EAE25E5B7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" y="45720"/>
            <a:ext cx="6492240" cy="41126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58693E-6A58-84B7-852E-CA0C00A6B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132" y="1"/>
            <a:ext cx="4318528" cy="38273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41F2F8-DDEE-58D4-2376-F18C8A767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460" y="3030623"/>
            <a:ext cx="6898729" cy="38273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45000D-ADB5-4FC0-3901-739AFD0644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340" y="3672280"/>
            <a:ext cx="3481811" cy="318572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F3A2BC5-B6E1-F7D0-0E10-1D5AC896D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1669" y="-38190"/>
            <a:ext cx="1000330" cy="9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270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50542" y="144424"/>
            <a:ext cx="9851394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en-GB" sz="8000" dirty="0">
                <a:solidFill>
                  <a:schemeClr val="bg1"/>
                </a:solidFill>
              </a:rPr>
              <a:t>Mathematics</a:t>
            </a:r>
          </a:p>
          <a:p>
            <a:pPr>
              <a:defRPr/>
            </a:pPr>
            <a:r>
              <a:rPr lang="en-GB" sz="4000" u="sng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There are many free websites that pupils can use for maths revision, including: </a:t>
            </a:r>
            <a:endParaRPr lang="en-GB" sz="4000" dirty="0">
              <a:solidFill>
                <a:srgbClr val="99CA3C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sz="4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IXL - Year 6 maths practice</a:t>
            </a:r>
            <a:r>
              <a:rPr lang="en-GB" sz="4000" dirty="0"/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sz="4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Year 6 Maths - BBC Bitesize</a:t>
            </a:r>
            <a:endParaRPr lang="en-GB" sz="4000" dirty="0"/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sz="4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Maths Genie - Primary - KS2 SATs Revision</a:t>
            </a:r>
            <a:endParaRPr lang="en-GB" sz="4000" dirty="0"/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u="sng" dirty="0"/>
              <a:t>Third Space Learning </a:t>
            </a:r>
            <a:r>
              <a:rPr lang="en-GB" dirty="0"/>
              <a:t>– make a free </a:t>
            </a:r>
            <a:br>
              <a:rPr lang="en-GB" dirty="0"/>
            </a:br>
            <a:r>
              <a:rPr lang="en-GB" dirty="0"/>
              <a:t>account to access primary maths resources</a:t>
            </a:r>
            <a:endParaRPr lang="en-GB" sz="6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3D50AE-D3A9-4E2C-5B7F-451DB9CA1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5677" y="5580615"/>
            <a:ext cx="2787239" cy="969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E9F700-F9C3-5D0E-B3AF-1055B0724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1669" y="-38190"/>
            <a:ext cx="1000330" cy="9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622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195" y="163514"/>
            <a:ext cx="8596668" cy="1320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APPs available to help your child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532716" y="1209994"/>
            <a:ext cx="9059153" cy="5209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altLang="en-US" sz="2000" dirty="0"/>
              <a:t>Searching ‘KS2 reading comprehension’, ‘KS2 GPS’, ‘KS2 Spelling’, ‘KS2 Maths’ will bring up a range of </a:t>
            </a:r>
            <a:r>
              <a:rPr lang="en-GB" altLang="en-US" sz="2000" dirty="0">
                <a:highlight>
                  <a:srgbClr val="FFFF00"/>
                </a:highlight>
              </a:rPr>
              <a:t>free APPs </a:t>
            </a:r>
            <a:r>
              <a:rPr lang="en-GB" altLang="en-US" sz="2000" dirty="0"/>
              <a:t>as well as APPs you can purchase. </a:t>
            </a:r>
          </a:p>
          <a:p>
            <a:pPr marL="0" indent="0">
              <a:buNone/>
            </a:pPr>
            <a:r>
              <a:rPr lang="en-GB" altLang="en-US" sz="2000" u="sng" dirty="0"/>
              <a:t>If you are looking to purchase APPs, the following have been recommended:</a:t>
            </a:r>
          </a:p>
          <a:p>
            <a:pPr marL="0" indent="0">
              <a:buNone/>
            </a:pPr>
            <a:r>
              <a:rPr lang="en-GB" altLang="en-US" sz="2000" b="1" dirty="0"/>
              <a:t>Achieve 100 – Year 6 Mathematics</a:t>
            </a:r>
          </a:p>
          <a:p>
            <a:pPr marL="0" indent="0">
              <a:buNone/>
            </a:pPr>
            <a:r>
              <a:rPr lang="en-GB" altLang="en-US" sz="2000" b="1" dirty="0"/>
              <a:t>Achieve 100 – Y6 GPS</a:t>
            </a:r>
          </a:p>
          <a:p>
            <a:pPr marL="0" indent="0">
              <a:buNone/>
            </a:pPr>
            <a:r>
              <a:rPr lang="en-GB" altLang="en-US" sz="2000" b="1" dirty="0" err="1"/>
              <a:t>Pearsons</a:t>
            </a:r>
            <a:r>
              <a:rPr lang="en-GB" altLang="en-US" sz="2000" b="1" dirty="0"/>
              <a:t> – Talk Maths Year 6 (there are other year groups available too)</a:t>
            </a:r>
          </a:p>
          <a:p>
            <a:pPr marL="0" indent="0">
              <a:buNone/>
            </a:pPr>
            <a:endParaRPr lang="en-GB" altLang="en-US" sz="2000" u="sng" dirty="0"/>
          </a:p>
          <a:p>
            <a:pPr marL="0" indent="0">
              <a:buNone/>
            </a:pPr>
            <a:r>
              <a:rPr lang="en-GB" altLang="en-US" sz="2000" u="sng" dirty="0"/>
              <a:t>Games</a:t>
            </a:r>
          </a:p>
          <a:p>
            <a:pPr marL="0" indent="0">
              <a:buNone/>
            </a:pPr>
            <a:r>
              <a:rPr lang="en-GB" altLang="en-US" sz="2000" dirty="0"/>
              <a:t>Chess, Sudoku, 1010, Othello, </a:t>
            </a:r>
            <a:r>
              <a:rPr lang="en-GB" altLang="en-US" sz="2000" dirty="0" err="1"/>
              <a:t>Fourinarow</a:t>
            </a:r>
            <a:r>
              <a:rPr lang="en-GB" altLang="en-US" sz="2000" dirty="0"/>
              <a:t>, </a:t>
            </a:r>
            <a:r>
              <a:rPr lang="en-GB" altLang="en-US" sz="2000" dirty="0" err="1"/>
              <a:t>Tetrus</a:t>
            </a:r>
            <a:r>
              <a:rPr lang="en-GB" altLang="en-US" sz="2000" dirty="0"/>
              <a:t>, Word Jigsaw, Scrabble</a:t>
            </a:r>
          </a:p>
          <a:p>
            <a:pPr marL="0" indent="0">
              <a:buNone/>
            </a:pPr>
            <a:r>
              <a:rPr lang="en-GB" altLang="en-US" sz="2000" dirty="0"/>
              <a:t>These games, plus many others, develop strategy and reasoning or enable children to work on spellings etc.</a:t>
            </a:r>
            <a:endParaRPr lang="en-GB" altLang="en-US" dirty="0"/>
          </a:p>
          <a:p>
            <a:pPr marL="0" indent="0">
              <a:buNone/>
            </a:pPr>
            <a:endParaRPr lang="en-GB" alt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684438-18DC-0670-465C-D0291DE87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1669" y="-38190"/>
            <a:ext cx="1000330" cy="9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6463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617" y="97245"/>
            <a:ext cx="10108854" cy="1320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Physical Resources available to your child: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altLang="en-US" dirty="0"/>
              <a:t>Playing cards and dominos</a:t>
            </a:r>
          </a:p>
          <a:p>
            <a:r>
              <a:rPr lang="en-GB" altLang="en-US" dirty="0"/>
              <a:t>Board games </a:t>
            </a:r>
          </a:p>
          <a:p>
            <a:r>
              <a:rPr lang="en-GB" altLang="en-US" dirty="0"/>
              <a:t>Reading books – school, local library, magazines/newspapers</a:t>
            </a:r>
          </a:p>
          <a:p>
            <a:r>
              <a:rPr lang="en-GB" altLang="en-US" dirty="0"/>
              <a:t>Maths games (such as battleships)</a:t>
            </a:r>
          </a:p>
          <a:p>
            <a:r>
              <a:rPr lang="en-GB" altLang="en-US" dirty="0"/>
              <a:t>Jigsaws</a:t>
            </a:r>
          </a:p>
          <a:p>
            <a:r>
              <a:rPr lang="en-GB" altLang="en-US" dirty="0"/>
              <a:t>Shopping trips</a:t>
            </a:r>
          </a:p>
          <a:p>
            <a:r>
              <a:rPr lang="en-GB" altLang="en-US" dirty="0"/>
              <a:t>Cooking </a:t>
            </a:r>
          </a:p>
          <a:p>
            <a:pPr marL="0" indent="0">
              <a:buNone/>
            </a:pPr>
            <a:endParaRPr lang="en-GB" altLang="en-US" dirty="0"/>
          </a:p>
          <a:p>
            <a:r>
              <a:rPr lang="en-GB" altLang="en-US" sz="2400" dirty="0"/>
              <a:t>Most importantly – </a:t>
            </a:r>
            <a:r>
              <a:rPr lang="en-GB" altLang="en-US" sz="2400" b="1" dirty="0"/>
              <a:t>YOU!</a:t>
            </a:r>
          </a:p>
        </p:txBody>
      </p:sp>
      <p:pic>
        <p:nvPicPr>
          <p:cNvPr id="6146" name="Picture 2" descr="Free Weight Scale Cliparts, Download Free Weight Scale Cliparts png ...">
            <a:extLst>
              <a:ext uri="{FF2B5EF4-FFF2-40B4-BE49-F238E27FC236}">
                <a16:creationId xmlns:a16="http://schemas.microsoft.com/office/drawing/2014/main" id="{FEFCB365-174D-F42F-4159-49DCDC156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247" y="1418045"/>
            <a:ext cx="1939138" cy="234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ree Library Clipart, Download Free Library Clipart png images, Free ...">
            <a:extLst>
              <a:ext uri="{FF2B5EF4-FFF2-40B4-BE49-F238E27FC236}">
                <a16:creationId xmlns:a16="http://schemas.microsoft.com/office/drawing/2014/main" id="{1CB779B8-FAB4-71FC-BB41-944FD870B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044" y="3520440"/>
            <a:ext cx="2756916" cy="204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3D3DF6-6ACB-7A4D-9A69-8C2BEBAEC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1669" y="-38190"/>
            <a:ext cx="1000330" cy="9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9047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576" y="145468"/>
            <a:ext cx="72390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How can I help my child stay on track?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562947" y="1288468"/>
            <a:ext cx="10437845" cy="507034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altLang="en-US" sz="2000" b="1" dirty="0">
                <a:solidFill>
                  <a:schemeClr val="accent6">
                    <a:lumMod val="75000"/>
                  </a:schemeClr>
                </a:solidFill>
              </a:rPr>
              <a:t>Attendance - ensure your child is in school as much as possible: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100% attendance - 0 days of learning missed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95% attendance - equivalent to 9 days of learning missed over the course of a year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90% attendance - equivalent of 19 days of learning missed over course of a year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85% attendance - equivalent of 28 days of learning missed over the course of a year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80% attendance &amp; below - equivalent of at least 38 days of learning missed</a:t>
            </a:r>
          </a:p>
          <a:p>
            <a:pPr>
              <a:defRPr/>
            </a:pPr>
            <a:r>
              <a:rPr lang="en-GB" sz="2000" dirty="0"/>
              <a:t>Punctuality is important – school starts at 08:45</a:t>
            </a:r>
          </a:p>
          <a:p>
            <a:pPr>
              <a:defRPr/>
            </a:pPr>
            <a:r>
              <a:rPr lang="en-GB" altLang="en-US" sz="2800" dirty="0">
                <a:highlight>
                  <a:srgbClr val="FFFF00"/>
                </a:highlight>
              </a:rPr>
              <a:t>Your child MUST be in school on time every day during SATs week – 8:30am. </a:t>
            </a:r>
            <a:r>
              <a:rPr lang="en-GB" altLang="en-US" sz="2800" dirty="0">
                <a:solidFill>
                  <a:schemeClr val="tx1"/>
                </a:solidFill>
                <a:highlight>
                  <a:srgbClr val="FFFF00"/>
                </a:highlight>
              </a:rPr>
              <a:t>They must not be absent.</a:t>
            </a:r>
          </a:p>
          <a:p>
            <a:pPr>
              <a:defRPr/>
            </a:pPr>
            <a:r>
              <a:rPr lang="en-GB" altLang="en-US" sz="2800" dirty="0">
                <a:solidFill>
                  <a:srgbClr val="C00000"/>
                </a:solidFill>
                <a:highlight>
                  <a:srgbClr val="FFFF00"/>
                </a:highlight>
              </a:rPr>
              <a:t>Speak to Mrs Price ASAP if you foresee any issues</a:t>
            </a:r>
          </a:p>
          <a:p>
            <a:pPr eaLnBrk="1" hangingPunct="1">
              <a:defRPr/>
            </a:pPr>
            <a:endParaRPr lang="en-GB" alt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8FE891-7034-2BD2-68B8-AD581C245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1669" y="-38190"/>
            <a:ext cx="1000330" cy="9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9101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9553D5-A549-CC9D-E875-C2112BAF660A}"/>
              </a:ext>
            </a:extLst>
          </p:cNvPr>
          <p:cNvSpPr txBox="1"/>
          <p:nvPr/>
        </p:nvSpPr>
        <p:spPr>
          <a:xfrm>
            <a:off x="677334" y="6248400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Getting_a_good_nights_sleep.pdf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866F8C-EF47-1D08-E38E-002371B0F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813" y="10022"/>
            <a:ext cx="5159187" cy="41474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FF2613-98DE-176E-A9B5-4BD873EAE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813" y="4068838"/>
            <a:ext cx="5159187" cy="2789162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58015BB7-2994-B1FF-2B13-0A012382C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40520">
            <a:off x="1466601" y="1093960"/>
            <a:ext cx="3889756" cy="388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5284D6A-4F8E-90A0-98BD-3364ADDC7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56" y="300831"/>
            <a:ext cx="8596668" cy="1320800"/>
          </a:xfrm>
        </p:spPr>
        <p:txBody>
          <a:bodyPr>
            <a:noAutofit/>
          </a:bodyPr>
          <a:lstStyle/>
          <a:p>
            <a:r>
              <a:rPr lang="en-GB" altLang="en-US" sz="3200" dirty="0"/>
              <a:t>Is your child getting enough sleep?</a:t>
            </a:r>
            <a:br>
              <a:rPr lang="en-GB" altLang="en-US" dirty="0">
                <a:latin typeface="XCCW Joined 19a" panose="03050602040000000000" pitchFamily="66" charset="0"/>
              </a:rPr>
            </a:b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F59BA2-3AD8-E0F2-9BF9-2041D20D91B0}"/>
              </a:ext>
            </a:extLst>
          </p:cNvPr>
          <p:cNvSpPr txBox="1"/>
          <p:nvPr/>
        </p:nvSpPr>
        <p:spPr>
          <a:xfrm>
            <a:off x="360369" y="5054024"/>
            <a:ext cx="61022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2800" dirty="0">
                <a:highlight>
                  <a:srgbClr val="FFFF00"/>
                </a:highlight>
              </a:rPr>
              <a:t>Pupils MUST get a good night’s sleep to be at their best</a:t>
            </a:r>
            <a:endParaRPr lang="en-GB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66099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347681"/>
            <a:ext cx="1035698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GB" dirty="0">
                <a:solidFill>
                  <a:schemeClr val="bg1"/>
                </a:solidFill>
              </a:rPr>
              <a:t>WHAT ARE SATS AND WHY DO CHILDREN TAKE THEM?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49290" y="2085587"/>
            <a:ext cx="10058400" cy="484663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4800" dirty="0">
                <a:solidFill>
                  <a:schemeClr val="tx1"/>
                </a:solidFill>
              </a:rPr>
              <a:t>S – Statutory </a:t>
            </a:r>
          </a:p>
          <a:p>
            <a:r>
              <a:rPr lang="en-GB" altLang="en-US" sz="4800" dirty="0">
                <a:solidFill>
                  <a:schemeClr val="tx1"/>
                </a:solidFill>
              </a:rPr>
              <a:t>A - Assessment</a:t>
            </a:r>
          </a:p>
          <a:p>
            <a:r>
              <a:rPr lang="en-GB" altLang="en-US" sz="4800" dirty="0">
                <a:solidFill>
                  <a:schemeClr val="tx1"/>
                </a:solidFill>
              </a:rPr>
              <a:t>T - Tests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en-GB" altLang="en-US" dirty="0">
                <a:solidFill>
                  <a:schemeClr val="tx1"/>
                </a:solidFill>
                <a:latin typeface="XCCW Joined 19a" panose="03050602040000000000" pitchFamily="66" charset="0"/>
              </a:rPr>
              <a:t>End of Key Stage measure of attainment and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en-GB" altLang="en-US" dirty="0">
                <a:solidFill>
                  <a:schemeClr val="tx1"/>
                </a:solidFill>
                <a:latin typeface="XCCW Joined 19a" panose="03050602040000000000" pitchFamily="66" charset="0"/>
              </a:rPr>
              <a:t>pupil progress.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2F4F653-366F-BC80-C196-F6000E1CC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1669" y="-38190"/>
            <a:ext cx="1000330" cy="9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C56A16-03A5-3675-AFE8-F859B870D49F}"/>
              </a:ext>
            </a:extLst>
          </p:cNvPr>
          <p:cNvSpPr txBox="1"/>
          <p:nvPr/>
        </p:nvSpPr>
        <p:spPr>
          <a:xfrm>
            <a:off x="4954555" y="2468548"/>
            <a:ext cx="68486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Wingdings 2" panose="05020102010507070707" pitchFamily="18" charset="2"/>
              <a:buNone/>
            </a:pPr>
            <a:r>
              <a:rPr lang="en-GB" altLang="en-US" sz="2400" dirty="0">
                <a:solidFill>
                  <a:srgbClr val="FF0000"/>
                </a:solidFill>
                <a:latin typeface="XCCW Joined 19a" panose="03050602040000000000" pitchFamily="66" charset="0"/>
              </a:rPr>
              <a:t>They are a culmination of all learning undertaken throughout Key Stage 2, from age 7 to 11 years </a:t>
            </a:r>
          </a:p>
        </p:txBody>
      </p:sp>
    </p:spTree>
    <p:extLst>
      <p:ext uri="{BB962C8B-B14F-4D97-AF65-F5344CB8AC3E}">
        <p14:creationId xmlns:p14="http://schemas.microsoft.com/office/powerpoint/2010/main" val="3547171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50AE3-1E4F-0863-B282-A3E24A12F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215CA-978F-EB7C-5867-E9F839F69260}"/>
              </a:ext>
            </a:extLst>
          </p:cNvPr>
          <p:cNvSpPr txBox="1">
            <a:spLocks/>
          </p:cNvSpPr>
          <p:nvPr/>
        </p:nvSpPr>
        <p:spPr>
          <a:xfrm>
            <a:off x="0" y="46351"/>
            <a:ext cx="9391828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GB" sz="6600" dirty="0">
                <a:solidFill>
                  <a:schemeClr val="bg1"/>
                </a:solidFill>
              </a:rPr>
              <a:t>Behaviour</a:t>
            </a:r>
          </a:p>
        </p:txBody>
      </p:sp>
      <p:pic>
        <p:nvPicPr>
          <p:cNvPr id="9218" name="Picture 2" descr="Ready, respectful, safe! – Bournville School">
            <a:extLst>
              <a:ext uri="{FF2B5EF4-FFF2-40B4-BE49-F238E27FC236}">
                <a16:creationId xmlns:a16="http://schemas.microsoft.com/office/drawing/2014/main" id="{1250A5E2-6304-197A-7793-61C4B733D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008" y="376873"/>
            <a:ext cx="28575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9A05F0-A723-FA97-F402-6BD627E1C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70" y="1254526"/>
            <a:ext cx="3633930" cy="5336005"/>
          </a:xfrm>
          <a:prstGeom prst="rect">
            <a:avLst/>
          </a:prstGeom>
        </p:spPr>
      </p:pic>
      <p:pic>
        <p:nvPicPr>
          <p:cNvPr id="1026" name="Picture 2" descr="Free Printable No Cell Phone Signs">
            <a:extLst>
              <a:ext uri="{FF2B5EF4-FFF2-40B4-BE49-F238E27FC236}">
                <a16:creationId xmlns:a16="http://schemas.microsoft.com/office/drawing/2014/main" id="{0850CDFD-91F2-10F1-E952-441B425EA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7"/>
          <a:stretch/>
        </p:blipFill>
        <p:spPr bwMode="auto">
          <a:xfrm>
            <a:off x="4369008" y="2858648"/>
            <a:ext cx="2514549" cy="296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REAKING: How a Snapchat Ban Could Impact Students">
            <a:extLst>
              <a:ext uri="{FF2B5EF4-FFF2-40B4-BE49-F238E27FC236}">
                <a16:creationId xmlns:a16="http://schemas.microsoft.com/office/drawing/2014/main" id="{6CFA28D2-3060-1216-B750-9F8E4B597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155" y="5812989"/>
            <a:ext cx="1647042" cy="102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ow to maintain a strong home-school partnership">
            <a:extLst>
              <a:ext uri="{FF2B5EF4-FFF2-40B4-BE49-F238E27FC236}">
                <a16:creationId xmlns:a16="http://schemas.microsoft.com/office/drawing/2014/main" id="{6C708046-3AE7-8202-7FFC-0DF019692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242" y="3386622"/>
            <a:ext cx="4945288" cy="270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B24D07-B417-7C8B-96B7-86A775AF6515}"/>
              </a:ext>
            </a:extLst>
          </p:cNvPr>
          <p:cNvSpPr txBox="1"/>
          <p:nvPr/>
        </p:nvSpPr>
        <p:spPr>
          <a:xfrm>
            <a:off x="6594308" y="3017290"/>
            <a:ext cx="6312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You have our support &amp; we need yours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D3E14CA-F3F2-F1F6-999F-6D3F23637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1669" y="-38190"/>
            <a:ext cx="1000330" cy="9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3689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2DCAF-30BD-2702-0D58-72AFF7261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10 best SATs images on Pinterest | Sayings and quotes, School and Thoughts">
            <a:extLst>
              <a:ext uri="{FF2B5EF4-FFF2-40B4-BE49-F238E27FC236}">
                <a16:creationId xmlns:a16="http://schemas.microsoft.com/office/drawing/2014/main" id="{2026DEBD-0FC5-7CC4-C5D6-DF8E6312D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8889"/>
          <a:stretch/>
        </p:blipFill>
        <p:spPr bwMode="auto">
          <a:xfrm>
            <a:off x="6545111" y="238281"/>
            <a:ext cx="5174138" cy="63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8047A7-719C-F59C-C0D7-209CE5BFEB2C}"/>
              </a:ext>
            </a:extLst>
          </p:cNvPr>
          <p:cNvSpPr txBox="1"/>
          <p:nvPr/>
        </p:nvSpPr>
        <p:spPr>
          <a:xfrm>
            <a:off x="340254" y="2080668"/>
            <a:ext cx="610222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en-GB" altLang="en-US" sz="1800" dirty="0">
                <a:latin typeface="XCCW Joined 19a" panose="03050602040000000000" pitchFamily="66" charset="0"/>
              </a:rPr>
              <a:t>Whilst we do encourage your children to take these tests seriously and use them to show off all that they are capable of, it is important to remember that </a:t>
            </a:r>
            <a:r>
              <a:rPr lang="en-GB" altLang="en-US" sz="1800" b="1" dirty="0">
                <a:latin typeface="XCCW Joined 19a" panose="03050602040000000000" pitchFamily="66" charset="0"/>
              </a:rPr>
              <a:t>all the children in Year 6 are special and unique irrespective of a test.  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en-GB" altLang="en-US" b="1" dirty="0">
              <a:latin typeface="XCCW Joined 19a" panose="03050602040000000000" pitchFamily="66" charset="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GB" altLang="en-US" sz="1800" b="1" dirty="0">
                <a:latin typeface="XCCW Joined 19a" panose="03050602040000000000" pitchFamily="66" charset="0"/>
              </a:rPr>
              <a:t>The value and worth of each child cannot be quantified by a test level and nor should it.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en-GB" altLang="en-US" sz="1800" dirty="0">
              <a:latin typeface="XCCW Joined 19a" panose="03050602040000000000" pitchFamily="66" charset="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GB" altLang="en-US" sz="1800" dirty="0">
                <a:solidFill>
                  <a:srgbClr val="C00000"/>
                </a:solidFill>
                <a:latin typeface="XCCW Joined 19a" panose="03050602040000000000" pitchFamily="66" charset="0"/>
              </a:rPr>
              <a:t>If </a:t>
            </a:r>
            <a:r>
              <a:rPr lang="en-GB" altLang="en-US" dirty="0">
                <a:solidFill>
                  <a:srgbClr val="C00000"/>
                </a:solidFill>
                <a:latin typeface="XCCW Joined 19a" panose="03050602040000000000" pitchFamily="66" charset="0"/>
              </a:rPr>
              <a:t>you have any concerns before or during SATs week, s</a:t>
            </a:r>
            <a:r>
              <a:rPr lang="en-GB" altLang="en-US" sz="1800" dirty="0">
                <a:solidFill>
                  <a:srgbClr val="C00000"/>
                </a:solidFill>
                <a:latin typeface="XCCW Joined 19a" panose="03050602040000000000" pitchFamily="66" charset="0"/>
              </a:rPr>
              <a:t>peak to Mrs Price (KS2 AHT) or any of the Y6 team.</a:t>
            </a:r>
            <a:endParaRPr lang="en-GB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9233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FDAFE-7E4F-BA6B-39E6-DBA941051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2E9-6092-9582-8DBB-34F21574C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74" y="533919"/>
            <a:ext cx="8596668" cy="1320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altLang="en-US" sz="3600" dirty="0">
                <a:solidFill>
                  <a:schemeClr val="tx1"/>
                </a:solidFill>
                <a:latin typeface="XCCW Joined 19a" panose="03050602040000000000" pitchFamily="66" charset="0"/>
              </a:rPr>
              <a:t>Thank you for taking the time to come along this afternoon. </a:t>
            </a:r>
            <a:br>
              <a:rPr lang="en-GB" altLang="en-US" sz="3600" dirty="0">
                <a:latin typeface="XCCW Joined 19a" panose="03050602040000000000" pitchFamily="66" charset="0"/>
              </a:rPr>
            </a:br>
            <a:r>
              <a:rPr lang="en-GB" dirty="0"/>
              <a:t>Any questions?</a:t>
            </a:r>
            <a:br>
              <a:rPr lang="en-GB" dirty="0"/>
            </a:br>
            <a:endParaRPr lang="en-GB" dirty="0"/>
          </a:p>
        </p:txBody>
      </p:sp>
      <p:pic>
        <p:nvPicPr>
          <p:cNvPr id="5" name="Picture 2" descr="Image result for horse rabbit mole">
            <a:extLst>
              <a:ext uri="{FF2B5EF4-FFF2-40B4-BE49-F238E27FC236}">
                <a16:creationId xmlns:a16="http://schemas.microsoft.com/office/drawing/2014/main" id="{A6AFBEE5-46C0-68C3-6948-F11007F42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775" y="1194319"/>
            <a:ext cx="4111669" cy="535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487EEA-8A44-EA67-EDE0-B6ADB319E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1669" y="-38190"/>
            <a:ext cx="1000330" cy="9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783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65752" y="260648"/>
            <a:ext cx="7239000" cy="63894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GB" b="1" dirty="0">
                <a:solidFill>
                  <a:schemeClr val="bg1"/>
                </a:solidFill>
              </a:rPr>
              <a:t>What are children tested on?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65100" y="1978336"/>
            <a:ext cx="10482580" cy="554513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2400" b="1" dirty="0"/>
              <a:t>English </a:t>
            </a:r>
          </a:p>
          <a:p>
            <a:pPr marL="0" indent="0">
              <a:buNone/>
              <a:defRPr/>
            </a:pPr>
            <a:r>
              <a:rPr lang="en-GB" sz="2400" b="1" dirty="0"/>
              <a:t>- </a:t>
            </a:r>
            <a:r>
              <a:rPr lang="en-GB" sz="2400" dirty="0"/>
              <a:t>Grammar, Punctuation and Spelling (GPS) 45 min paper</a:t>
            </a:r>
          </a:p>
          <a:p>
            <a:pPr>
              <a:buFontTx/>
              <a:buChar char="-"/>
              <a:defRPr/>
            </a:pPr>
            <a:r>
              <a:rPr lang="en-GB" sz="2400" dirty="0"/>
              <a:t>Spelling – 20 words 15 min </a:t>
            </a:r>
          </a:p>
          <a:p>
            <a:pPr>
              <a:buFontTx/>
              <a:buChar char="-"/>
              <a:defRPr/>
            </a:pPr>
            <a:r>
              <a:rPr lang="en-GB" sz="2400" dirty="0"/>
              <a:t>Reading Comprehension - 1 hour</a:t>
            </a:r>
          </a:p>
          <a:p>
            <a:pPr>
              <a:buFontTx/>
              <a:buChar char="-"/>
              <a:defRPr/>
            </a:pPr>
            <a:r>
              <a:rPr lang="en-GB" sz="2400" dirty="0">
                <a:solidFill>
                  <a:schemeClr val="bg1">
                    <a:lumMod val="75000"/>
                  </a:schemeClr>
                </a:solidFill>
              </a:rPr>
              <a:t>Writing – Teacher Assessed against national standards</a:t>
            </a:r>
          </a:p>
          <a:p>
            <a:pPr>
              <a:defRPr/>
            </a:pPr>
            <a:r>
              <a:rPr lang="en-GB" sz="2400" dirty="0"/>
              <a:t> </a:t>
            </a:r>
            <a:r>
              <a:rPr lang="en-GB" sz="2400" b="1" dirty="0"/>
              <a:t>Mathematics</a:t>
            </a:r>
            <a:r>
              <a:rPr lang="en-GB" sz="2400" dirty="0"/>
              <a:t> </a:t>
            </a:r>
          </a:p>
          <a:p>
            <a:pPr>
              <a:buFontTx/>
              <a:buChar char="-"/>
              <a:defRPr/>
            </a:pPr>
            <a:r>
              <a:rPr lang="en-GB" sz="2400" dirty="0"/>
              <a:t>Arithmetic - 30 mins </a:t>
            </a:r>
          </a:p>
          <a:p>
            <a:pPr>
              <a:buFontTx/>
              <a:buChar char="-"/>
              <a:defRPr/>
            </a:pPr>
            <a:r>
              <a:rPr lang="en-GB" sz="2400" dirty="0"/>
              <a:t>Mathematical Reasoning (2 papers) - 40 mins each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en-GB" sz="16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352C6D4-D142-85D2-A520-6702B261B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1669" y="-38190"/>
            <a:ext cx="1000330" cy="9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D0F17D-32C4-4895-CD1A-68596E5DED69}"/>
              </a:ext>
            </a:extLst>
          </p:cNvPr>
          <p:cNvSpPr txBox="1"/>
          <p:nvPr/>
        </p:nvSpPr>
        <p:spPr>
          <a:xfrm>
            <a:off x="6346372" y="3088146"/>
            <a:ext cx="67600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schemeClr val="bg1">
                    <a:lumMod val="75000"/>
                  </a:schemeClr>
                </a:solidFill>
              </a:rPr>
              <a:t>Science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en-GB" sz="2400" dirty="0">
                <a:solidFill>
                  <a:schemeClr val="bg1">
                    <a:lumMod val="75000"/>
                  </a:schemeClr>
                </a:solidFill>
              </a:rPr>
              <a:t>- Teacher assessed against national standards</a:t>
            </a:r>
          </a:p>
        </p:txBody>
      </p:sp>
    </p:spTree>
    <p:extLst>
      <p:ext uri="{BB962C8B-B14F-4D97-AF65-F5344CB8AC3E}">
        <p14:creationId xmlns:p14="http://schemas.microsoft.com/office/powerpoint/2010/main" val="1193802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8661" y="59694"/>
            <a:ext cx="9557174" cy="164630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SATs week 2026</a:t>
            </a:r>
          </a:p>
          <a:p>
            <a:r>
              <a:rPr lang="en-GB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Monday 11</a:t>
            </a:r>
            <a:r>
              <a:rPr lang="en-GB" u="sng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GB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May 2026 – Thursday 14</a:t>
            </a:r>
            <a:r>
              <a:rPr lang="en-GB" u="sng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GB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May</a:t>
            </a: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285944" y="1633100"/>
            <a:ext cx="10798824" cy="4131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>
              <a:solidFill>
                <a:schemeClr val="tx1"/>
              </a:solidFill>
              <a:latin typeface="XCCW Joined 19a" panose="03050602040000000000" pitchFamily="66" charset="0"/>
            </a:endParaRPr>
          </a:p>
          <a:p>
            <a:r>
              <a:rPr lang="en-GB" sz="2400" b="1" dirty="0">
                <a:solidFill>
                  <a:schemeClr val="tx1"/>
                </a:solidFill>
                <a:latin typeface="XCCW Joined 19a" panose="03050602040000000000" pitchFamily="66" charset="0"/>
              </a:rPr>
              <a:t>MONDAY – GPS PAPER 1 AND PAPER 2</a:t>
            </a:r>
          </a:p>
          <a:p>
            <a:r>
              <a:rPr lang="en-GB" sz="2400" b="1" dirty="0">
                <a:solidFill>
                  <a:schemeClr val="tx1"/>
                </a:solidFill>
                <a:latin typeface="XCCW Joined 19a" panose="03050602040000000000" pitchFamily="66" charset="0"/>
              </a:rPr>
              <a:t>TUESDAY - READING</a:t>
            </a:r>
          </a:p>
          <a:p>
            <a:r>
              <a:rPr lang="en-GB" sz="2400" b="1" dirty="0">
                <a:solidFill>
                  <a:schemeClr val="tx1"/>
                </a:solidFill>
                <a:latin typeface="XCCW Joined 19a" panose="03050602040000000000" pitchFamily="66" charset="0"/>
              </a:rPr>
              <a:t>WEDNESDAY – MATHEMATICS PAPER 1 AND PAPER 2</a:t>
            </a:r>
          </a:p>
          <a:p>
            <a:r>
              <a:rPr lang="en-GB" sz="2400" b="1" dirty="0">
                <a:solidFill>
                  <a:schemeClr val="tx1"/>
                </a:solidFill>
                <a:latin typeface="XCCW Joined 19a" panose="03050602040000000000" pitchFamily="66" charset="0"/>
              </a:rPr>
              <a:t>THURSDAY – PAPER 3</a:t>
            </a:r>
          </a:p>
          <a:p>
            <a:r>
              <a:rPr lang="en-GB" sz="2400" b="1" dirty="0">
                <a:solidFill>
                  <a:schemeClr val="tx1"/>
                </a:solidFill>
                <a:latin typeface="XCCW Joined 19a" panose="03050602040000000000" pitchFamily="66" charset="0"/>
              </a:rPr>
              <a:t>FRIDAY - </a:t>
            </a:r>
            <a:r>
              <a:rPr lang="en-GB" sz="2400" b="1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🍕🎉</a:t>
            </a:r>
            <a:endParaRPr lang="en-GB" sz="2400" b="1" dirty="0">
              <a:solidFill>
                <a:schemeClr val="tx1"/>
              </a:solidFill>
              <a:latin typeface="XCCW Joined 19a" panose="03050602040000000000" pitchFamily="66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CF3F105-2377-08A4-1196-9365EF879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1669" y="-38190"/>
            <a:ext cx="1000330" cy="9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432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40556-00D6-CDE7-091D-C82947187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1A6D9-4E6E-2F2A-1A37-CDEDFBFE7D63}"/>
              </a:ext>
            </a:extLst>
          </p:cNvPr>
          <p:cNvSpPr txBox="1">
            <a:spLocks/>
          </p:cNvSpPr>
          <p:nvPr/>
        </p:nvSpPr>
        <p:spPr>
          <a:xfrm>
            <a:off x="41649" y="-23893"/>
            <a:ext cx="9557174" cy="164630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2000" dirty="0"/>
              <a:t>SATs week – </a:t>
            </a:r>
            <a:r>
              <a:rPr lang="en-GB" sz="2000" dirty="0">
                <a:solidFill>
                  <a:srgbClr val="7030A0"/>
                </a:solidFill>
              </a:rPr>
              <a:t>there will be 2 sittings </a:t>
            </a:r>
          </a:p>
          <a:p>
            <a:r>
              <a:rPr lang="en-GB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Monday 11</a:t>
            </a:r>
            <a:r>
              <a:rPr lang="en-GB" sz="2000" u="sng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GB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May 2025 – Thursday 14</a:t>
            </a:r>
            <a:r>
              <a:rPr lang="en-GB" sz="2000" u="sng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GB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172432-649E-96DD-ECE0-9879EAA36331}"/>
              </a:ext>
            </a:extLst>
          </p:cNvPr>
          <p:cNvSpPr txBox="1">
            <a:spLocks/>
          </p:cNvSpPr>
          <p:nvPr/>
        </p:nvSpPr>
        <p:spPr>
          <a:xfrm>
            <a:off x="285944" y="1138577"/>
            <a:ext cx="10798824" cy="4131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>
              <a:latin typeface="XCCW Joined 19a" panose="03050602040000000000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3E79E4-3AB1-2B18-7E92-9D4F2F83E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94" y="1987443"/>
            <a:ext cx="8095434" cy="22456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32A5FD-67FA-C8D2-5ACE-7342B96B9DEB}"/>
              </a:ext>
            </a:extLst>
          </p:cNvPr>
          <p:cNvSpPr txBox="1"/>
          <p:nvPr/>
        </p:nvSpPr>
        <p:spPr>
          <a:xfrm>
            <a:off x="41649" y="1348967"/>
            <a:ext cx="6102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7030A0"/>
                </a:solidFill>
              </a:rPr>
              <a:t>Sitting 1</a:t>
            </a:r>
            <a:endParaRPr lang="en-GB" sz="24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678B32F-D952-2187-5CCC-5E540CABEA4E}"/>
              </a:ext>
            </a:extLst>
          </p:cNvPr>
          <p:cNvCxnSpPr>
            <a:cxnSpLocks/>
          </p:cNvCxnSpPr>
          <p:nvPr/>
        </p:nvCxnSpPr>
        <p:spPr>
          <a:xfrm flipH="1">
            <a:off x="1107232" y="949337"/>
            <a:ext cx="1325626" cy="11873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E99D611-7990-96A4-3BDE-99540BF6C7A9}"/>
              </a:ext>
            </a:extLst>
          </p:cNvPr>
          <p:cNvSpPr txBox="1"/>
          <p:nvPr/>
        </p:nvSpPr>
        <p:spPr>
          <a:xfrm>
            <a:off x="2481943" y="761377"/>
            <a:ext cx="61488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u="sng" dirty="0">
                <a:solidFill>
                  <a:srgbClr val="7030A0"/>
                </a:solidFill>
                <a:highlight>
                  <a:srgbClr val="FFFF00"/>
                </a:highlight>
              </a:rPr>
              <a:t>8:30am start 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rgbClr val="7030A0"/>
                </a:solidFill>
                <a:highlight>
                  <a:srgbClr val="FFFF00"/>
                </a:highlight>
              </a:rPr>
              <a:t>Time with peers – eating/chatting together 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rgbClr val="7030A0"/>
                </a:solidFill>
                <a:highlight>
                  <a:srgbClr val="FFFF00"/>
                </a:highlight>
              </a:rPr>
              <a:t>Individual check ins with pupils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rgbClr val="7030A0"/>
                </a:solidFill>
                <a:highlight>
                  <a:srgbClr val="FFFF00"/>
                </a:highlight>
              </a:rPr>
              <a:t>All Y6 team present 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3435CBA-1266-4E44-99B7-7C1058FFC582}"/>
              </a:ext>
            </a:extLst>
          </p:cNvPr>
          <p:cNvCxnSpPr>
            <a:cxnSpLocks/>
          </p:cNvCxnSpPr>
          <p:nvPr/>
        </p:nvCxnSpPr>
        <p:spPr>
          <a:xfrm flipH="1">
            <a:off x="6698732" y="1703680"/>
            <a:ext cx="491111" cy="6417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5347F0B6-FA29-A857-3FEE-D27491968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195" y="4314365"/>
            <a:ext cx="8179837" cy="238933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EC45EE4-BDCC-53D8-CC28-4DDF74431968}"/>
              </a:ext>
            </a:extLst>
          </p:cNvPr>
          <p:cNvSpPr txBox="1"/>
          <p:nvPr/>
        </p:nvSpPr>
        <p:spPr>
          <a:xfrm>
            <a:off x="2528595" y="4314365"/>
            <a:ext cx="6102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7030A0"/>
                </a:solidFill>
              </a:rPr>
              <a:t>Sitting 2</a:t>
            </a:r>
            <a:endParaRPr lang="en-GB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C83A2B-96B3-6537-872A-AE69DB05701E}"/>
              </a:ext>
            </a:extLst>
          </p:cNvPr>
          <p:cNvSpPr txBox="1"/>
          <p:nvPr/>
        </p:nvSpPr>
        <p:spPr>
          <a:xfrm>
            <a:off x="7238928" y="1476720"/>
            <a:ext cx="32778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It is recommended that pupils have </a:t>
            </a:r>
            <a:r>
              <a:rPr lang="en-GB" i="1" dirty="0">
                <a:solidFill>
                  <a:srgbClr val="7030A0"/>
                </a:solidFill>
              </a:rPr>
              <a:t>down time</a:t>
            </a:r>
            <a:r>
              <a:rPr lang="en-GB" dirty="0">
                <a:solidFill>
                  <a:srgbClr val="7030A0"/>
                </a:solidFill>
              </a:rPr>
              <a:t> before or after a paper that includes something physical (ideally outdoors) so the children can work off energy, be loud and let off steam.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F4CEFED-A115-446C-E8BF-BD75D84BD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1669" y="-38190"/>
            <a:ext cx="1000330" cy="9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E316DC-808C-8ED8-811B-22C287B7E607}"/>
              </a:ext>
            </a:extLst>
          </p:cNvPr>
          <p:cNvSpPr txBox="1"/>
          <p:nvPr/>
        </p:nvSpPr>
        <p:spPr>
          <a:xfrm>
            <a:off x="83243" y="4314365"/>
            <a:ext cx="276341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0066"/>
                </a:solidFill>
              </a:rPr>
              <a:t>This is an example from </a:t>
            </a:r>
            <a:br>
              <a:rPr lang="en-GB" sz="1200" dirty="0">
                <a:solidFill>
                  <a:srgbClr val="FF0066"/>
                </a:solidFill>
              </a:rPr>
            </a:br>
            <a:r>
              <a:rPr lang="en-GB" sz="1200" dirty="0">
                <a:solidFill>
                  <a:srgbClr val="FF0066"/>
                </a:solidFill>
              </a:rPr>
              <a:t>last year so Monday says </a:t>
            </a:r>
            <a:br>
              <a:rPr lang="en-GB" sz="1200" dirty="0">
                <a:solidFill>
                  <a:srgbClr val="FF0066"/>
                </a:solidFill>
              </a:rPr>
            </a:br>
            <a:r>
              <a:rPr lang="en-GB" sz="1200" dirty="0">
                <a:solidFill>
                  <a:srgbClr val="FF0066"/>
                </a:solidFill>
              </a:rPr>
              <a:t>12</a:t>
            </a:r>
            <a:r>
              <a:rPr lang="en-GB" sz="1200" baseline="30000" dirty="0">
                <a:solidFill>
                  <a:srgbClr val="FF0066"/>
                </a:solidFill>
              </a:rPr>
              <a:t>th</a:t>
            </a:r>
            <a:r>
              <a:rPr lang="en-GB" sz="1200" dirty="0">
                <a:solidFill>
                  <a:srgbClr val="FF0066"/>
                </a:solidFill>
              </a:rPr>
              <a:t> rather than 11</a:t>
            </a:r>
            <a:r>
              <a:rPr lang="en-GB" sz="1200" baseline="30000" dirty="0">
                <a:solidFill>
                  <a:srgbClr val="FF0066"/>
                </a:solidFill>
              </a:rPr>
              <a:t>th. </a:t>
            </a:r>
          </a:p>
          <a:p>
            <a:r>
              <a:rPr lang="en-GB" sz="1200" dirty="0">
                <a:solidFill>
                  <a:srgbClr val="FF0066"/>
                </a:solidFill>
              </a:rPr>
              <a:t>SATs week will run in the same way this year and a timetable will be written nearer the time, and we will share with pupils the week prior what sitting they are in and which adult/s are working with them. </a:t>
            </a:r>
            <a:endParaRPr lang="en-GB" sz="1200" baseline="300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524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6423F-3B4E-1C66-6490-44529F6E2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39789-2A41-030B-A643-59DEF07BB396}"/>
              </a:ext>
            </a:extLst>
          </p:cNvPr>
          <p:cNvSpPr txBox="1">
            <a:spLocks/>
          </p:cNvSpPr>
          <p:nvPr/>
        </p:nvSpPr>
        <p:spPr>
          <a:xfrm>
            <a:off x="201968" y="193349"/>
            <a:ext cx="9557174" cy="164630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2400" b="1" u="sng" dirty="0">
                <a:solidFill>
                  <a:schemeClr val="bg1"/>
                </a:solidFill>
              </a:rPr>
              <a:t>SATs week- </a:t>
            </a:r>
            <a:r>
              <a:rPr lang="en-GB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Monday 11</a:t>
            </a:r>
            <a:r>
              <a:rPr lang="en-GB" sz="2400" b="1" u="sng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GB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May 2025 – Thursday 14</a:t>
            </a:r>
            <a:r>
              <a:rPr lang="en-GB" sz="2400" b="1" u="sng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GB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ADFE1B-D0E3-F2FC-31BD-39F0B1D440E9}"/>
              </a:ext>
            </a:extLst>
          </p:cNvPr>
          <p:cNvSpPr txBox="1">
            <a:spLocks/>
          </p:cNvSpPr>
          <p:nvPr/>
        </p:nvSpPr>
        <p:spPr>
          <a:xfrm>
            <a:off x="201968" y="899436"/>
            <a:ext cx="10798824" cy="4131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u="sng" dirty="0">
                <a:latin typeface="XCCW Joined 19a" panose="03050602040000000000" pitchFamily="66" charset="0"/>
              </a:rPr>
              <a:t>Key details </a:t>
            </a:r>
          </a:p>
          <a:p>
            <a:pPr marL="0" indent="0">
              <a:buNone/>
            </a:pPr>
            <a:endParaRPr lang="en-GB" b="1" u="sng" dirty="0">
              <a:latin typeface="XCCW Joined 19a" panose="03050602040000000000" pitchFamily="66" charset="0"/>
            </a:endParaRPr>
          </a:p>
          <a:p>
            <a:pPr marL="0" indent="0">
              <a:buNone/>
            </a:pPr>
            <a:endParaRPr lang="en-GB" b="1" u="sng" dirty="0">
              <a:latin typeface="XCCW Joined 19a" panose="03050602040000000000" pitchFamily="66" charset="0"/>
            </a:endParaRPr>
          </a:p>
          <a:p>
            <a:pPr>
              <a:buFontTx/>
              <a:buChar char="-"/>
            </a:pPr>
            <a:r>
              <a:rPr lang="en-GB" dirty="0">
                <a:latin typeface="XCCW Joined 19a" panose="03050602040000000000" pitchFamily="66" charset="0"/>
              </a:rPr>
              <a:t>Y6 pupils to arrive at </a:t>
            </a:r>
            <a:r>
              <a:rPr lang="en-GB" dirty="0">
                <a:highlight>
                  <a:srgbClr val="FFFF00"/>
                </a:highlight>
                <a:latin typeface="XCCW Joined 19a" panose="03050602040000000000" pitchFamily="66" charset="0"/>
              </a:rPr>
              <a:t>8:30am</a:t>
            </a:r>
            <a:r>
              <a:rPr lang="en-GB" dirty="0">
                <a:latin typeface="XCCW Joined 19a" panose="03050602040000000000" pitchFamily="66" charset="0"/>
              </a:rPr>
              <a:t> and come into the hall </a:t>
            </a:r>
          </a:p>
          <a:p>
            <a:pPr>
              <a:buFontTx/>
              <a:buChar char="-"/>
            </a:pPr>
            <a:r>
              <a:rPr lang="en-GB" dirty="0">
                <a:highlight>
                  <a:srgbClr val="FFFF00"/>
                </a:highlight>
                <a:latin typeface="XCCW Joined 19a" panose="03050602040000000000" pitchFamily="66" charset="0"/>
              </a:rPr>
              <a:t>Breakfast</a:t>
            </a:r>
            <a:r>
              <a:rPr lang="en-GB" dirty="0">
                <a:latin typeface="XCCW Joined 19a" panose="03050602040000000000" pitchFamily="66" charset="0"/>
              </a:rPr>
              <a:t> snacks (cereal bars, toast) will be provided </a:t>
            </a:r>
          </a:p>
          <a:p>
            <a:pPr>
              <a:buFontTx/>
              <a:buChar char="-"/>
            </a:pPr>
            <a:r>
              <a:rPr lang="en-GB" dirty="0">
                <a:latin typeface="XCCW Joined 19a" panose="03050602040000000000" pitchFamily="66" charset="0"/>
              </a:rPr>
              <a:t>Pupils will split into classes at 8.50am for register </a:t>
            </a:r>
            <a:br>
              <a:rPr lang="en-GB" dirty="0">
                <a:latin typeface="XCCW Joined 19a" panose="03050602040000000000" pitchFamily="66" charset="0"/>
              </a:rPr>
            </a:br>
            <a:r>
              <a:rPr lang="en-GB" dirty="0">
                <a:latin typeface="XCCW Joined 19a" panose="03050602040000000000" pitchFamily="66" charset="0"/>
              </a:rPr>
              <a:t>&amp; a </a:t>
            </a:r>
            <a:r>
              <a:rPr lang="en-GB" dirty="0">
                <a:highlight>
                  <a:srgbClr val="FFFF00"/>
                </a:highlight>
                <a:latin typeface="XCCW Joined 19a" panose="03050602040000000000" pitchFamily="66" charset="0"/>
              </a:rPr>
              <a:t>short revision session </a:t>
            </a:r>
          </a:p>
          <a:p>
            <a:pPr>
              <a:buFontTx/>
              <a:buChar char="-"/>
            </a:pPr>
            <a:r>
              <a:rPr lang="en-GB" dirty="0">
                <a:highlight>
                  <a:srgbClr val="FFFF00"/>
                </a:highlight>
                <a:latin typeface="XCCW Joined 19a" panose="03050602040000000000" pitchFamily="66" charset="0"/>
              </a:rPr>
              <a:t>Two sittings </a:t>
            </a:r>
            <a:r>
              <a:rPr lang="en-GB" dirty="0">
                <a:latin typeface="XCCW Joined 19a" panose="03050602040000000000" pitchFamily="66" charset="0"/>
              </a:rPr>
              <a:t>(sitting 1/sitting 2 – rooms A,B,C,D)</a:t>
            </a:r>
            <a:br>
              <a:rPr lang="en-GB" dirty="0">
                <a:latin typeface="XCCW Joined 19a" panose="03050602040000000000" pitchFamily="66" charset="0"/>
              </a:rPr>
            </a:br>
            <a:r>
              <a:rPr lang="en-GB" dirty="0">
                <a:latin typeface="XCCW Joined 19a" panose="03050602040000000000" pitchFamily="66" charset="0"/>
              </a:rPr>
              <a:t>Sitting 1 begin test at 9:15am (9am on Wednesday) </a:t>
            </a:r>
          </a:p>
          <a:p>
            <a:pPr>
              <a:buFontTx/>
              <a:buChar char="-"/>
            </a:pPr>
            <a:r>
              <a:rPr lang="en-GB" dirty="0">
                <a:latin typeface="XCCW Joined 19a" panose="03050602040000000000" pitchFamily="66" charset="0"/>
              </a:rPr>
              <a:t>Pupils engage in </a:t>
            </a:r>
            <a:r>
              <a:rPr lang="en-GB" dirty="0">
                <a:highlight>
                  <a:srgbClr val="FFFF00"/>
                </a:highlight>
                <a:latin typeface="XCCW Joined 19a" panose="03050602040000000000" pitchFamily="66" charset="0"/>
              </a:rPr>
              <a:t>sports activities</a:t>
            </a:r>
            <a:r>
              <a:rPr lang="en-GB" dirty="0">
                <a:latin typeface="XCCW Joined 19a" panose="03050602040000000000" pitchFamily="66" charset="0"/>
              </a:rPr>
              <a:t> when the other group are sitting tests – there will be NO contact between groups until all pupils have sat the test </a:t>
            </a:r>
          </a:p>
          <a:p>
            <a:pPr>
              <a:buFontTx/>
              <a:buChar char="-"/>
            </a:pPr>
            <a:r>
              <a:rPr lang="en-GB" dirty="0">
                <a:latin typeface="XCCW Joined 19a" panose="03050602040000000000" pitchFamily="66" charset="0"/>
              </a:rPr>
              <a:t>Pupils will sit tests in </a:t>
            </a:r>
            <a:r>
              <a:rPr lang="en-GB" dirty="0">
                <a:highlight>
                  <a:srgbClr val="FFFF00"/>
                </a:highlight>
                <a:latin typeface="XCCW Joined 19a" panose="03050602040000000000" pitchFamily="66" charset="0"/>
              </a:rPr>
              <a:t>Y6 classrooms with familiar adults</a:t>
            </a:r>
            <a:r>
              <a:rPr lang="en-GB" dirty="0">
                <a:latin typeface="XCCW Joined 19a" panose="03050602040000000000" pitchFamily="66" charset="0"/>
              </a:rPr>
              <a:t> Additional adults (SLT, teachers, TAs) will be used as prompters, scribes, readers for pupils who qualify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B40894A-FAEB-A05E-6605-3AD34DF71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1669" y="-38190"/>
            <a:ext cx="1000330" cy="9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183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BE766-CA55-A987-AC62-D4A10D5F1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5534"/>
            <a:ext cx="8596668" cy="1320800"/>
          </a:xfrm>
        </p:spPr>
        <p:txBody>
          <a:bodyPr/>
          <a:lstStyle/>
          <a:p>
            <a:r>
              <a:rPr lang="en-GB" dirty="0"/>
              <a:t>Intervention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7F4A6-89E8-4024-3597-B063EE87F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824" y="2104433"/>
            <a:ext cx="10242421" cy="52759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XCCW Joined 19a" panose="03050602040000000000" pitchFamily="66" charset="0"/>
              </a:rPr>
              <a:t>We are currently running morning maths and reading booster groups (8.15am) and lunch time reading and arithmetic booster groups. </a:t>
            </a:r>
          </a:p>
          <a:p>
            <a:pPr marL="0" indent="0">
              <a:buNone/>
            </a:pPr>
            <a:endParaRPr lang="en-GB" sz="2400" dirty="0">
              <a:latin typeface="XCCW Joined 19a" panose="03050602040000000000" pitchFamily="66" charset="0"/>
            </a:endParaRPr>
          </a:p>
          <a:p>
            <a:pPr marL="0" indent="0">
              <a:buNone/>
            </a:pPr>
            <a:r>
              <a:rPr lang="en-GB" sz="2400" dirty="0">
                <a:highlight>
                  <a:srgbClr val="FFFF00"/>
                </a:highlight>
                <a:latin typeface="XCCW Joined 19a" panose="03050602040000000000" pitchFamily="66" charset="0"/>
              </a:rPr>
              <a:t>If your child has been invited to one of these groups, it is very important that they attend.  </a:t>
            </a:r>
          </a:p>
          <a:p>
            <a:pPr marL="0" indent="0">
              <a:buNone/>
            </a:pPr>
            <a:endParaRPr lang="en-GB" sz="2400" dirty="0">
              <a:highlight>
                <a:srgbClr val="FFFF00"/>
              </a:highlight>
              <a:latin typeface="XCCW Joined 19a" panose="03050602040000000000" pitchFamily="66" charset="0"/>
            </a:endParaRPr>
          </a:p>
          <a:p>
            <a:pPr marL="0" indent="0">
              <a:buNone/>
            </a:pPr>
            <a:r>
              <a:rPr lang="en-GB" sz="2400" dirty="0">
                <a:latin typeface="XCCW Joined 19a" panose="03050602040000000000" pitchFamily="66" charset="0"/>
              </a:rPr>
              <a:t>Each group is specifically designed to plug gaps in their knowledge, as identified from most recent tests completed.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7E48B2F-99EC-B37B-E2A8-809D602D7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1669" y="-38190"/>
            <a:ext cx="1000330" cy="9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847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1C68A-F4CD-CE81-1C6F-C96393B3E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AF49C-4367-6C94-DFA2-7010498AD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738" y="227045"/>
            <a:ext cx="8596668" cy="1320800"/>
          </a:xfrm>
        </p:spPr>
        <p:txBody>
          <a:bodyPr/>
          <a:lstStyle/>
          <a:p>
            <a:r>
              <a:rPr lang="en-GB" dirty="0"/>
              <a:t>What can you do to support your child?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D6BFD-4583-881B-6987-1C8C1BF93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779" y="2416628"/>
            <a:ext cx="10108854" cy="5878286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GB" sz="2400" dirty="0">
                <a:latin typeface="XCCW Joined 19a" panose="03050602040000000000" pitchFamily="66" charset="0"/>
              </a:rPr>
              <a:t>Encourage them to read including on </a:t>
            </a:r>
            <a:r>
              <a:rPr lang="en-GB" sz="2400" dirty="0">
                <a:solidFill>
                  <a:srgbClr val="7030A0"/>
                </a:solidFill>
                <a:latin typeface="XCCW Joined 19a" panose="03050602040000000000" pitchFamily="66" charset="0"/>
              </a:rPr>
              <a:t>Reading Plus </a:t>
            </a:r>
            <a:r>
              <a:rPr lang="en-GB" sz="2400" dirty="0">
                <a:solidFill>
                  <a:schemeClr val="tx1"/>
                </a:solidFill>
                <a:latin typeface="XCCW Joined 19a" panose="03050602040000000000" pitchFamily="66" charset="0"/>
              </a:rPr>
              <a:t>5+ times </a:t>
            </a:r>
            <a:r>
              <a:rPr lang="en-GB" sz="2400" dirty="0">
                <a:latin typeface="XCCW Joined 19a" panose="03050602040000000000" pitchFamily="66" charset="0"/>
              </a:rPr>
              <a:t>a week. </a:t>
            </a:r>
          </a:p>
          <a:p>
            <a:pPr>
              <a:buFontTx/>
              <a:buChar char="-"/>
            </a:pPr>
            <a:r>
              <a:rPr lang="en-GB" sz="2400" dirty="0">
                <a:latin typeface="XCCW Joined 19a" panose="03050602040000000000" pitchFamily="66" charset="0"/>
              </a:rPr>
              <a:t>Support them with using </a:t>
            </a:r>
            <a:r>
              <a:rPr lang="en-GB" sz="2400" dirty="0">
                <a:solidFill>
                  <a:srgbClr val="FF0066"/>
                </a:solidFill>
                <a:latin typeface="XCCW Joined 19a" panose="03050602040000000000" pitchFamily="66" charset="0"/>
              </a:rPr>
              <a:t>Times Tables Rockstars </a:t>
            </a:r>
            <a:r>
              <a:rPr lang="en-GB" sz="2400" dirty="0">
                <a:latin typeface="XCCW Joined 19a" panose="03050602040000000000" pitchFamily="66" charset="0"/>
              </a:rPr>
              <a:t>to improve their times table knowledge/speed. </a:t>
            </a:r>
          </a:p>
          <a:p>
            <a:pPr>
              <a:buFontTx/>
              <a:buChar char="-"/>
            </a:pPr>
            <a:r>
              <a:rPr lang="en-GB" sz="2400" dirty="0">
                <a:latin typeface="XCCW Joined 19a" panose="03050602040000000000" pitchFamily="66" charset="0"/>
              </a:rPr>
              <a:t>Encourage them to use apps/games that target areas they know they need to work on (e.g. spelling Y5/6 words, finding percentages). </a:t>
            </a:r>
          </a:p>
          <a:p>
            <a:pPr>
              <a:buFontTx/>
              <a:buChar char="-"/>
            </a:pPr>
            <a:r>
              <a:rPr lang="en-GB" sz="2400" dirty="0">
                <a:solidFill>
                  <a:schemeClr val="tx1"/>
                </a:solidFill>
                <a:latin typeface="XCCW Joined 19a" panose="03050602040000000000" pitchFamily="66" charset="0"/>
              </a:rPr>
              <a:t>Making sure they complete their </a:t>
            </a:r>
            <a:r>
              <a:rPr lang="en-GB" sz="2400" dirty="0">
                <a:solidFill>
                  <a:srgbClr val="00B0F0"/>
                </a:solidFill>
                <a:latin typeface="XCCW Joined 19a" panose="03050602040000000000" pitchFamily="66" charset="0"/>
              </a:rPr>
              <a:t>homework</a:t>
            </a:r>
            <a:r>
              <a:rPr lang="en-GB" sz="2400" dirty="0">
                <a:solidFill>
                  <a:schemeClr val="tx1"/>
                </a:solidFill>
                <a:latin typeface="XCCW Joined 19a" panose="03050602040000000000" pitchFamily="66" charset="0"/>
              </a:rPr>
              <a:t>.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41CB860-C383-0626-AEE0-D06A06413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1669" y="-38190"/>
            <a:ext cx="1000330" cy="9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829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rgbClr val="4C4E4B"/>
      </a:dk1>
      <a:lt1>
        <a:srgbClr val="FFFCF7"/>
      </a:lt1>
      <a:dk2>
        <a:srgbClr val="4C4E4B"/>
      </a:dk2>
      <a:lt2>
        <a:srgbClr val="E7E6E6"/>
      </a:lt2>
      <a:accent1>
        <a:srgbClr val="8E908C"/>
      </a:accent1>
      <a:accent2>
        <a:srgbClr val="4C4E4B"/>
      </a:accent2>
      <a:accent3>
        <a:srgbClr val="8E908C"/>
      </a:accent3>
      <a:accent4>
        <a:srgbClr val="B8A835"/>
      </a:accent4>
      <a:accent5>
        <a:srgbClr val="D8C53E"/>
      </a:accent5>
      <a:accent6>
        <a:srgbClr val="B8A835"/>
      </a:accent6>
      <a:hlink>
        <a:srgbClr val="D8C53E"/>
      </a:hlink>
      <a:folHlink>
        <a:srgbClr val="B8A83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fd29907-b82d-42dc-8770-82db9c362e97" xsi:nil="true"/>
    <lcf76f155ced4ddcb4097134ff3c332f xmlns="62875195-90fe-425f-ae78-fc28045b0fb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D237924ABD58499CFCACC65F879E44" ma:contentTypeVersion="16" ma:contentTypeDescription="Create a new document." ma:contentTypeScope="" ma:versionID="9cbda6b618b87290f433cca76f4bb13e">
  <xsd:schema xmlns:xsd="http://www.w3.org/2001/XMLSchema" xmlns:xs="http://www.w3.org/2001/XMLSchema" xmlns:p="http://schemas.microsoft.com/office/2006/metadata/properties" xmlns:ns2="62875195-90fe-425f-ae78-fc28045b0fb9" xmlns:ns3="afd29907-b82d-42dc-8770-82db9c362e97" targetNamespace="http://schemas.microsoft.com/office/2006/metadata/properties" ma:root="true" ma:fieldsID="1b965e6e3bc7a73b5d1db4c14a898424" ns2:_="" ns3:_="">
    <xsd:import namespace="62875195-90fe-425f-ae78-fc28045b0fb9"/>
    <xsd:import namespace="afd29907-b82d-42dc-8770-82db9c362e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875195-90fe-425f-ae78-fc28045b0f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fc221411-d8dc-41aa-b768-23672bdfe3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d29907-b82d-42dc-8770-82db9c362e97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da4cc4a-5642-4d68-8eb2-1636b4fe3ccc}" ma:internalName="TaxCatchAll" ma:showField="CatchAllData" ma:web="afd29907-b82d-42dc-8770-82db9c362e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9BF0C1-242E-4A21-B1EE-D37991985D0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DFADE3-C055-4E72-9BC1-205E065A2181}">
  <ds:schemaRefs>
    <ds:schemaRef ds:uri="http://schemas.microsoft.com/office/2006/metadata/properties"/>
    <ds:schemaRef ds:uri="http://schemas.microsoft.com/office/infopath/2007/PartnerControls"/>
    <ds:schemaRef ds:uri="afd29907-b82d-42dc-8770-82db9c362e97"/>
    <ds:schemaRef ds:uri="62875195-90fe-425f-ae78-fc28045b0fb9"/>
  </ds:schemaRefs>
</ds:datastoreItem>
</file>

<file path=customXml/itemProps3.xml><?xml version="1.0" encoding="utf-8"?>
<ds:datastoreItem xmlns:ds="http://schemas.openxmlformats.org/officeDocument/2006/customXml" ds:itemID="{94409E4C-D7A9-4BFC-83BD-35C8C754AC5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1914</TotalTime>
  <Words>1594</Words>
  <Application>Microsoft Office PowerPoint</Application>
  <PresentationFormat>Widescreen</PresentationFormat>
  <Paragraphs>214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Aptos</vt:lpstr>
      <vt:lpstr>Arial</vt:lpstr>
      <vt:lpstr>Avenir</vt:lpstr>
      <vt:lpstr>Avenir Black</vt:lpstr>
      <vt:lpstr>Calibri</vt:lpstr>
      <vt:lpstr>Raleway</vt:lpstr>
      <vt:lpstr>Wingdings 2</vt:lpstr>
      <vt:lpstr>XCCW Joined 19a</vt:lpstr>
      <vt:lpstr>Office Theme</vt:lpstr>
      <vt:lpstr>Year 6 Parent Meeting - SATs week information</vt:lpstr>
      <vt:lpstr>Reminder - The Year 6 team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Intervention</vt:lpstr>
      <vt:lpstr>What can you do to support your child?</vt:lpstr>
      <vt:lpstr>PowerPoint Presentation</vt:lpstr>
      <vt:lpstr>PowerPoint Presentation</vt:lpstr>
      <vt:lpstr>English  GRAMMAR, PUNCTUATION AND SPELLING </vt:lpstr>
      <vt:lpstr>Paper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APPs available to help your child</vt:lpstr>
      <vt:lpstr>Physical Resources available to your child:</vt:lpstr>
      <vt:lpstr>How can I help my child stay on track?</vt:lpstr>
      <vt:lpstr>Is your child getting enough sleep? </vt:lpstr>
      <vt:lpstr>PowerPoint Presentation</vt:lpstr>
      <vt:lpstr>PowerPoint Presentation</vt:lpstr>
      <vt:lpstr>Thank you for taking the time to come along this afternoon.  Any questions?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Williams</dc:creator>
  <cp:lastModifiedBy>Price, Jade</cp:lastModifiedBy>
  <cp:revision>27</cp:revision>
  <dcterms:created xsi:type="dcterms:W3CDTF">2021-05-18T13:01:18Z</dcterms:created>
  <dcterms:modified xsi:type="dcterms:W3CDTF">2026-01-27T21:35:18Z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0x01010095D237924ABD58499CFCACC65F879E44</vt:lpwstr>
  </property>
  <property fmtid="{D5CDD505-2E9C-101B-9397-08002B2CF9AE}" pid="3" name="MediaServiceImageTags">
    <vt:lpwstr/>
  </property>
</Properties>
</file>